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1" r:id="rId1"/>
    <p:sldMasterId id="2147483797" r:id="rId2"/>
    <p:sldMasterId id="2147483809" r:id="rId3"/>
  </p:sldMasterIdLst>
  <p:notesMasterIdLst>
    <p:notesMasterId r:id="rId38"/>
  </p:notesMasterIdLst>
  <p:handoutMasterIdLst>
    <p:handoutMasterId r:id="rId39"/>
  </p:handoutMasterIdLst>
  <p:sldIdLst>
    <p:sldId id="315" r:id="rId4"/>
    <p:sldId id="316" r:id="rId5"/>
    <p:sldId id="317" r:id="rId6"/>
    <p:sldId id="318" r:id="rId7"/>
    <p:sldId id="320" r:id="rId8"/>
    <p:sldId id="319" r:id="rId9"/>
    <p:sldId id="321" r:id="rId10"/>
    <p:sldId id="322" r:id="rId11"/>
    <p:sldId id="323" r:id="rId12"/>
    <p:sldId id="346" r:id="rId13"/>
    <p:sldId id="324" r:id="rId14"/>
    <p:sldId id="325" r:id="rId15"/>
    <p:sldId id="326" r:id="rId16"/>
    <p:sldId id="328" r:id="rId17"/>
    <p:sldId id="327" r:id="rId18"/>
    <p:sldId id="329" r:id="rId19"/>
    <p:sldId id="330" r:id="rId20"/>
    <p:sldId id="331" r:id="rId21"/>
    <p:sldId id="332" r:id="rId22"/>
    <p:sldId id="336" r:id="rId23"/>
    <p:sldId id="333" r:id="rId24"/>
    <p:sldId id="335" r:id="rId25"/>
    <p:sldId id="337" r:id="rId26"/>
    <p:sldId id="338" r:id="rId27"/>
    <p:sldId id="339" r:id="rId28"/>
    <p:sldId id="340" r:id="rId29"/>
    <p:sldId id="341" r:id="rId30"/>
    <p:sldId id="343" r:id="rId31"/>
    <p:sldId id="334" r:id="rId32"/>
    <p:sldId id="345" r:id="rId33"/>
    <p:sldId id="344" r:id="rId34"/>
    <p:sldId id="342" r:id="rId35"/>
    <p:sldId id="347" r:id="rId36"/>
    <p:sldId id="29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, Jie (Jay)" initials="ZJ(" lastIdx="1" clrIdx="0">
    <p:extLst>
      <p:ext uri="{19B8F6BF-5375-455C-9EA6-DF929625EA0E}">
        <p15:presenceInfo xmlns:p15="http://schemas.microsoft.com/office/powerpoint/2012/main" userId="S::jiezhang2@china.telenav.com::96a12ab2-41b5-4253-a04b-ceeb68474d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6BB4"/>
    <a:srgbClr val="A79711"/>
    <a:srgbClr val="893A8F"/>
    <a:srgbClr val="9F2F78"/>
    <a:srgbClr val="000000"/>
    <a:srgbClr val="E01674"/>
    <a:srgbClr val="9037A7"/>
    <a:srgbClr val="DA6200"/>
    <a:srgbClr val="0CE7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52" autoAdjust="0"/>
    <p:restoredTop sz="70576"/>
  </p:normalViewPr>
  <p:slideViewPr>
    <p:cSldViewPr snapToGrid="0">
      <p:cViewPr varScale="1">
        <p:scale>
          <a:sx n="80" d="100"/>
          <a:sy n="80" d="100"/>
        </p:scale>
        <p:origin x="160" y="2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3576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B1B52-40F0-4F6B-B516-B3E16AFBD4BD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E47A0-428C-4C07-8878-8BB4B23DF0A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LOGO_telenav_CMYK_Black_K_201308.ai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23" y="8817010"/>
            <a:ext cx="682054" cy="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33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2AF4E-584E-44CA-8A70-A3B380E69DA4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E2C9E-9D77-4704-94A4-53FA4CFCA08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LOGO_telenav_CMYK_Black_K_201308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23" y="8817010"/>
            <a:ext cx="682054" cy="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7475" indent="-117475" algn="l" defTabSz="914400" rtl="0" eaLnBrk="1" latinLnBrk="0" hangingPunct="1">
      <a:lnSpc>
        <a:spcPct val="85000"/>
      </a:lnSpc>
      <a:spcBef>
        <a:spcPts val="12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-11112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46075" indent="-11747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57200" indent="-11112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4675" indent="-11747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7475" marR="0" lvl="0" indent="-117475" algn="l" defTabSz="914400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52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56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16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6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88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80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12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81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27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61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62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732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43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06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519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15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93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12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12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468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05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83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252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794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444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42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460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56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02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9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68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17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89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7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9387182-C9BC-9448-B046-FB57BF1CEDAD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2012 Telenav,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corp_cov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159" y="-47621"/>
            <a:ext cx="12486483" cy="7026858"/>
          </a:xfrm>
          <a:prstGeom prst="rect">
            <a:avLst/>
          </a:prstGeom>
        </p:spPr>
      </p:pic>
      <p:pic>
        <p:nvPicPr>
          <p:cNvPr id="8" name="Picture 7" descr="telenav_rgb_k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80" y="515324"/>
            <a:ext cx="2904067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9153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5C11BC-FBF2-EF43-ABB1-4D3A54155E26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7796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5C11BC-FBF2-EF43-ABB1-4D3A54155E26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1275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6497"/>
            <a:ext cx="11463865" cy="705704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D1B24C4-6FE1-3947-A033-6F169257F575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logo_3.ps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457572"/>
            <a:ext cx="1284224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4058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 b="0" i="0">
                <a:solidFill>
                  <a:srgbClr val="FFFFFF"/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="0" i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7CEDE-9334-2142-9E4A-96F9FAE592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8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07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343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13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519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480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287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EA27137-2676-CD41-A81A-6D85E80447B4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logo_2.ps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457572"/>
            <a:ext cx="1284224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6039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712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078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0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42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02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437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90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5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46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71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5C11BC-FBF2-EF43-ABB1-4D3A54155E26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57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9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gradFill flip="none" rotWithShape="1">
          <a:gsLst>
            <a:gs pos="100000">
              <a:schemeClr val="accent2"/>
            </a:gs>
            <a:gs pos="0">
              <a:schemeClr val="accent3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This is a Section Header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06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63246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09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: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1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190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: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43687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38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1"/>
          </p:nvPr>
        </p:nvSpPr>
        <p:spPr>
          <a:xfrm>
            <a:off x="4368799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0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279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24051" y="457201"/>
            <a:ext cx="8343898" cy="5943600"/>
          </a:xfr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/>
            </a:lvl1pPr>
            <a:lvl2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 i="0">
                <a:solidFill>
                  <a:schemeClr val="bg2">
                    <a:lumMod val="50000"/>
                  </a:schemeClr>
                </a:solidFill>
              </a:defRPr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accent3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2">
                    <a:lumMod val="50000"/>
                  </a:schemeClr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7382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457200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488951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281427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313177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8105654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137404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73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/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457201"/>
            <a:ext cx="11277600" cy="5943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Char char="​"/>
              <a:defRPr sz="5000"/>
            </a:lvl1pPr>
            <a:lvl2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2000" i="1">
                <a:solidFill>
                  <a:schemeClr val="accent3"/>
                </a:solidFill>
              </a:defRPr>
            </a:lvl2pPr>
            <a:lvl3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3pPr>
            <a:lvl4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59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AB32D00-13D6-5442-BB5F-AEC98372E9A0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logo_2.ps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457572"/>
            <a:ext cx="1284224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67318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74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Info / 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7635356" y="0"/>
            <a:ext cx="4556644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6" name="Title 16"/>
          <p:cNvSpPr>
            <a:spLocks noGrp="1"/>
          </p:cNvSpPr>
          <p:nvPr>
            <p:ph type="title" hasCustomPrompt="1"/>
          </p:nvPr>
        </p:nvSpPr>
        <p:spPr>
          <a:xfrm>
            <a:off x="993943" y="1663004"/>
            <a:ext cx="5454530" cy="459181"/>
          </a:xfrm>
        </p:spPr>
        <p:txBody>
          <a:bodyPr>
            <a:noAutofit/>
          </a:bodyPr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990012" y="2495146"/>
            <a:ext cx="5457825" cy="2198687"/>
          </a:xfrm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US" dirty="0"/>
              <a:t>Speaker Information goes here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990012" y="4800033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Address Here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990012" y="5215784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Insert E-mail Address Here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990328" y="2132013"/>
            <a:ext cx="5473972" cy="301625"/>
          </a:xfrm>
        </p:spPr>
        <p:txBody>
          <a:bodyPr/>
          <a:lstStyle>
            <a:lvl1pPr marL="0" indent="0">
              <a:buNone/>
              <a:defRPr sz="2000" b="0" i="0">
                <a:solidFill>
                  <a:srgbClr val="FFB600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46102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0 1.37436E-6 L 0 -0.0444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2"/>
          <p:cNvSpPr/>
          <p:nvPr userDrawn="1"/>
        </p:nvSpPr>
        <p:spPr>
          <a:xfrm rot="10800000">
            <a:off x="360282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4" name="Freeform 63"/>
          <p:cNvSpPr/>
          <p:nvPr userDrawn="1"/>
        </p:nvSpPr>
        <p:spPr>
          <a:xfrm rot="10800000">
            <a:off x="8900757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5" name="Freeform 64"/>
          <p:cNvSpPr/>
          <p:nvPr userDrawn="1"/>
        </p:nvSpPr>
        <p:spPr>
          <a:xfrm rot="10800000">
            <a:off x="625890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38" name="이등변 삼각형 37"/>
          <p:cNvSpPr/>
          <p:nvPr/>
        </p:nvSpPr>
        <p:spPr>
          <a:xfrm rot="10800000">
            <a:off x="1911349" y="3795989"/>
            <a:ext cx="450851" cy="158772"/>
          </a:xfrm>
          <a:prstGeom prst="triangle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59" name="Freeform 58"/>
          <p:cNvSpPr/>
          <p:nvPr/>
        </p:nvSpPr>
        <p:spPr>
          <a:xfrm rot="10800000">
            <a:off x="968082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cxnSp>
        <p:nvCxnSpPr>
          <p:cNvPr id="55" name="직선 연결선 54"/>
          <p:cNvCxnSpPr/>
          <p:nvPr userDrawn="1"/>
        </p:nvCxnSpPr>
        <p:spPr>
          <a:xfrm>
            <a:off x="1949207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 userDrawn="1"/>
        </p:nvCxnSpPr>
        <p:spPr>
          <a:xfrm>
            <a:off x="4591061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 userDrawn="1"/>
        </p:nvCxnSpPr>
        <p:spPr>
          <a:xfrm>
            <a:off x="7232916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 userDrawn="1"/>
        </p:nvCxnSpPr>
        <p:spPr>
          <a:xfrm>
            <a:off x="9874769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8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56776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그림 개체 틀 8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340485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" name="그림 개체 틀 8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982339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0" name="그림 개체 틀 8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698631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1" name="텍스트 개체 틀 3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60968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153" name="텍스트 개체 틀 3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60968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54" name="텍스트 개체 틀 34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60968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5" name="텍스트 개체 틀 3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244677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56" name="텍스트 개체 틀 30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244677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57" name="텍스트 개체 틀 34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244677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8886531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59" name="텍스트 개체 틀 30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8886531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60" name="텍스트 개체 틀 34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8886531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76" name="텍스트 개체 틀 133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602823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2pPr>
            <a:lvl3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3pPr>
            <a:lvl4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4pPr>
            <a:lvl5pPr>
              <a:defRPr lang="ko-KR" altLang="en-US" sz="2000" b="1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77" name="텍스트 개체 틀 135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3602823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78" name="텍스트 개체 틀 137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3602823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en-US" altLang="ko-KR" dirty="0"/>
              <a:t>Explanation about this person</a:t>
            </a:r>
          </a:p>
        </p:txBody>
      </p:sp>
    </p:spTree>
    <p:extLst>
      <p:ext uri="{BB962C8B-B14F-4D97-AF65-F5344CB8AC3E}">
        <p14:creationId xmlns:p14="http://schemas.microsoft.com/office/powerpoint/2010/main" val="241802126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그림 개체 틀 7"/>
          <p:cNvSpPr>
            <a:spLocks noGrp="1"/>
          </p:cNvSpPr>
          <p:nvPr>
            <p:ph type="pic" sz="quarter" idx="10" hasCustomPrompt="1"/>
          </p:nvPr>
        </p:nvSpPr>
        <p:spPr>
          <a:xfrm>
            <a:off x="960967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42" name="텍스트 개체 틀 32"/>
          <p:cNvSpPr>
            <a:spLocks noGrp="1"/>
          </p:cNvSpPr>
          <p:nvPr>
            <p:ph type="body" sz="quarter" idx="15" hasCustomPrompt="1"/>
          </p:nvPr>
        </p:nvSpPr>
        <p:spPr>
          <a:xfrm>
            <a:off x="960967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44" name="텍스트 개체 틀 30"/>
          <p:cNvSpPr>
            <a:spLocks noGrp="1"/>
          </p:cNvSpPr>
          <p:nvPr>
            <p:ph type="body" sz="quarter" idx="14" hasCustomPrompt="1"/>
          </p:nvPr>
        </p:nvSpPr>
        <p:spPr>
          <a:xfrm>
            <a:off x="960967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27" name="그림 개체 틀 7"/>
          <p:cNvSpPr>
            <a:spLocks noGrp="1"/>
          </p:cNvSpPr>
          <p:nvPr>
            <p:ph type="pic" sz="quarter" idx="17" hasCustomPrompt="1"/>
          </p:nvPr>
        </p:nvSpPr>
        <p:spPr>
          <a:xfrm>
            <a:off x="245744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28" name="텍스트 개체 틀 32"/>
          <p:cNvSpPr>
            <a:spLocks noGrp="1"/>
          </p:cNvSpPr>
          <p:nvPr>
            <p:ph type="body" sz="quarter" idx="18" hasCustomPrompt="1"/>
          </p:nvPr>
        </p:nvSpPr>
        <p:spPr>
          <a:xfrm>
            <a:off x="245745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30" name="텍스트 개체 틀 30"/>
          <p:cNvSpPr>
            <a:spLocks noGrp="1"/>
          </p:cNvSpPr>
          <p:nvPr>
            <p:ph type="body" sz="quarter" idx="19" hasCustomPrompt="1"/>
          </p:nvPr>
        </p:nvSpPr>
        <p:spPr>
          <a:xfrm>
            <a:off x="245745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32" name="그림 개체 틀 7"/>
          <p:cNvSpPr>
            <a:spLocks noGrp="1"/>
          </p:cNvSpPr>
          <p:nvPr>
            <p:ph type="pic" sz="quarter" idx="21" hasCustomPrompt="1"/>
          </p:nvPr>
        </p:nvSpPr>
        <p:spPr>
          <a:xfrm>
            <a:off x="395832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3" name="텍스트 개체 틀 32"/>
          <p:cNvSpPr>
            <a:spLocks noGrp="1"/>
          </p:cNvSpPr>
          <p:nvPr>
            <p:ph type="body" sz="quarter" idx="22" hasCustomPrompt="1"/>
          </p:nvPr>
        </p:nvSpPr>
        <p:spPr>
          <a:xfrm>
            <a:off x="395833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35" name="텍스트 개체 틀 30"/>
          <p:cNvSpPr>
            <a:spLocks noGrp="1"/>
          </p:cNvSpPr>
          <p:nvPr>
            <p:ph type="body" sz="quarter" idx="23" hasCustomPrompt="1"/>
          </p:nvPr>
        </p:nvSpPr>
        <p:spPr>
          <a:xfrm>
            <a:off x="395833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37" name="그림 개체 틀 7"/>
          <p:cNvSpPr>
            <a:spLocks noGrp="1"/>
          </p:cNvSpPr>
          <p:nvPr>
            <p:ph type="pic" sz="quarter" idx="25" hasCustomPrompt="1"/>
          </p:nvPr>
        </p:nvSpPr>
        <p:spPr>
          <a:xfrm>
            <a:off x="5454812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8" name="텍스트 개체 틀 32"/>
          <p:cNvSpPr>
            <a:spLocks noGrp="1"/>
          </p:cNvSpPr>
          <p:nvPr>
            <p:ph type="body" sz="quarter" idx="26" hasCustomPrompt="1"/>
          </p:nvPr>
        </p:nvSpPr>
        <p:spPr>
          <a:xfrm>
            <a:off x="5454812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40" name="텍스트 개체 틀 30"/>
          <p:cNvSpPr>
            <a:spLocks noGrp="1"/>
          </p:cNvSpPr>
          <p:nvPr>
            <p:ph type="body" sz="quarter" idx="27" hasCustomPrompt="1"/>
          </p:nvPr>
        </p:nvSpPr>
        <p:spPr>
          <a:xfrm>
            <a:off x="5454812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42" name="그림 개체 틀 7"/>
          <p:cNvSpPr>
            <a:spLocks noGrp="1"/>
          </p:cNvSpPr>
          <p:nvPr>
            <p:ph type="pic" sz="quarter" idx="29" hasCustomPrompt="1"/>
          </p:nvPr>
        </p:nvSpPr>
        <p:spPr>
          <a:xfrm>
            <a:off x="6951296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3" name="텍스트 개체 틀 32"/>
          <p:cNvSpPr>
            <a:spLocks noGrp="1"/>
          </p:cNvSpPr>
          <p:nvPr>
            <p:ph type="body" sz="quarter" idx="30" hasCustomPrompt="1"/>
          </p:nvPr>
        </p:nvSpPr>
        <p:spPr>
          <a:xfrm>
            <a:off x="6951296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(Responsibility5)</a:t>
            </a:r>
            <a:endParaRPr lang="ko-KR" altLang="en-US" dirty="0"/>
          </a:p>
        </p:txBody>
      </p:sp>
      <p:sp>
        <p:nvSpPr>
          <p:cNvPr id="145" name="텍스트 개체 틀 30"/>
          <p:cNvSpPr>
            <a:spLocks noGrp="1"/>
          </p:cNvSpPr>
          <p:nvPr>
            <p:ph type="body" sz="quarter" idx="31" hasCustomPrompt="1"/>
          </p:nvPr>
        </p:nvSpPr>
        <p:spPr>
          <a:xfrm>
            <a:off x="6951296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Name5</a:t>
            </a:r>
            <a:endParaRPr lang="ko-KR" altLang="en-US" dirty="0"/>
          </a:p>
        </p:txBody>
      </p:sp>
      <p:sp>
        <p:nvSpPr>
          <p:cNvPr id="147" name="그림 개체 틀 7"/>
          <p:cNvSpPr>
            <a:spLocks noGrp="1"/>
          </p:cNvSpPr>
          <p:nvPr>
            <p:ph type="pic" sz="quarter" idx="33" hasCustomPrompt="1"/>
          </p:nvPr>
        </p:nvSpPr>
        <p:spPr>
          <a:xfrm>
            <a:off x="8447780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8" name="텍스트 개체 틀 32"/>
          <p:cNvSpPr>
            <a:spLocks noGrp="1"/>
          </p:cNvSpPr>
          <p:nvPr>
            <p:ph type="body" sz="quarter" idx="34" hasCustomPrompt="1"/>
          </p:nvPr>
        </p:nvSpPr>
        <p:spPr>
          <a:xfrm>
            <a:off x="844778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(Responsibility6)</a:t>
            </a:r>
            <a:endParaRPr lang="ko-KR" altLang="en-US" dirty="0"/>
          </a:p>
        </p:txBody>
      </p:sp>
      <p:sp>
        <p:nvSpPr>
          <p:cNvPr id="150" name="텍스트 개체 틀 30"/>
          <p:cNvSpPr>
            <a:spLocks noGrp="1"/>
          </p:cNvSpPr>
          <p:nvPr>
            <p:ph type="body" sz="quarter" idx="35" hasCustomPrompt="1"/>
          </p:nvPr>
        </p:nvSpPr>
        <p:spPr>
          <a:xfrm>
            <a:off x="844778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Name6</a:t>
            </a:r>
            <a:endParaRPr lang="ko-KR" altLang="en-US" dirty="0"/>
          </a:p>
        </p:txBody>
      </p:sp>
      <p:sp>
        <p:nvSpPr>
          <p:cNvPr id="152" name="그림 개체 틀 7"/>
          <p:cNvSpPr>
            <a:spLocks noGrp="1"/>
          </p:cNvSpPr>
          <p:nvPr>
            <p:ph type="pic" sz="quarter" idx="37" hasCustomPrompt="1"/>
          </p:nvPr>
        </p:nvSpPr>
        <p:spPr>
          <a:xfrm>
            <a:off x="9944264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3" name="텍스트 개체 틀 32"/>
          <p:cNvSpPr>
            <a:spLocks noGrp="1"/>
          </p:cNvSpPr>
          <p:nvPr>
            <p:ph type="body" sz="quarter" idx="38" hasCustomPrompt="1"/>
          </p:nvPr>
        </p:nvSpPr>
        <p:spPr>
          <a:xfrm>
            <a:off x="9944264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(Responsibility7)</a:t>
            </a:r>
            <a:endParaRPr lang="ko-KR" altLang="en-US" dirty="0"/>
          </a:p>
        </p:txBody>
      </p:sp>
      <p:sp>
        <p:nvSpPr>
          <p:cNvPr id="155" name="텍스트 개체 틀 30"/>
          <p:cNvSpPr>
            <a:spLocks noGrp="1"/>
          </p:cNvSpPr>
          <p:nvPr>
            <p:ph type="body" sz="quarter" idx="39" hasCustomPrompt="1"/>
          </p:nvPr>
        </p:nvSpPr>
        <p:spPr>
          <a:xfrm>
            <a:off x="9944264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Name7</a:t>
            </a:r>
            <a:endParaRPr lang="ko-KR" altLang="en-US" dirty="0"/>
          </a:p>
        </p:txBody>
      </p:sp>
      <p:sp>
        <p:nvSpPr>
          <p:cNvPr id="157" name="그림 개체 틀 7"/>
          <p:cNvSpPr>
            <a:spLocks noGrp="1"/>
          </p:cNvSpPr>
          <p:nvPr>
            <p:ph type="pic" sz="quarter" idx="41" hasCustomPrompt="1"/>
          </p:nvPr>
        </p:nvSpPr>
        <p:spPr>
          <a:xfrm>
            <a:off x="960967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>
            <p:ph type="body" sz="quarter" idx="42" hasCustomPrompt="1"/>
          </p:nvPr>
        </p:nvSpPr>
        <p:spPr>
          <a:xfrm>
            <a:off x="960967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(Responsibility8)</a:t>
            </a:r>
            <a:endParaRPr lang="ko-KR" altLang="en-US" dirty="0"/>
          </a:p>
        </p:txBody>
      </p:sp>
      <p:sp>
        <p:nvSpPr>
          <p:cNvPr id="160" name="텍스트 개체 틀 30"/>
          <p:cNvSpPr>
            <a:spLocks noGrp="1"/>
          </p:cNvSpPr>
          <p:nvPr>
            <p:ph type="body" sz="quarter" idx="43" hasCustomPrompt="1"/>
          </p:nvPr>
        </p:nvSpPr>
        <p:spPr>
          <a:xfrm>
            <a:off x="960967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Name8</a:t>
            </a:r>
            <a:endParaRPr lang="ko-KR" altLang="en-US" dirty="0"/>
          </a:p>
        </p:txBody>
      </p:sp>
      <p:sp>
        <p:nvSpPr>
          <p:cNvPr id="162" name="그림 개체 틀 7"/>
          <p:cNvSpPr>
            <a:spLocks noGrp="1"/>
          </p:cNvSpPr>
          <p:nvPr>
            <p:ph type="pic" sz="quarter" idx="45" hasCustomPrompt="1"/>
          </p:nvPr>
        </p:nvSpPr>
        <p:spPr>
          <a:xfrm>
            <a:off x="245744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3" name="텍스트 개체 틀 32"/>
          <p:cNvSpPr>
            <a:spLocks noGrp="1"/>
          </p:cNvSpPr>
          <p:nvPr>
            <p:ph type="body" sz="quarter" idx="46" hasCustomPrompt="1"/>
          </p:nvPr>
        </p:nvSpPr>
        <p:spPr>
          <a:xfrm>
            <a:off x="245745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(Responsibility9)</a:t>
            </a:r>
            <a:endParaRPr lang="ko-KR" altLang="en-US" dirty="0"/>
          </a:p>
        </p:txBody>
      </p:sp>
      <p:sp>
        <p:nvSpPr>
          <p:cNvPr id="165" name="텍스트 개체 틀 30"/>
          <p:cNvSpPr>
            <a:spLocks noGrp="1"/>
          </p:cNvSpPr>
          <p:nvPr>
            <p:ph type="body" sz="quarter" idx="47" hasCustomPrompt="1"/>
          </p:nvPr>
        </p:nvSpPr>
        <p:spPr>
          <a:xfrm>
            <a:off x="245745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Name9</a:t>
            </a:r>
            <a:endParaRPr lang="ko-KR" altLang="en-US" dirty="0"/>
          </a:p>
        </p:txBody>
      </p:sp>
      <p:sp>
        <p:nvSpPr>
          <p:cNvPr id="167" name="그림 개체 틀 7"/>
          <p:cNvSpPr>
            <a:spLocks noGrp="1"/>
          </p:cNvSpPr>
          <p:nvPr>
            <p:ph type="pic" sz="quarter" idx="49" hasCustomPrompt="1"/>
          </p:nvPr>
        </p:nvSpPr>
        <p:spPr>
          <a:xfrm>
            <a:off x="395832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8" name="텍스트 개체 틀 32"/>
          <p:cNvSpPr>
            <a:spLocks noGrp="1"/>
          </p:cNvSpPr>
          <p:nvPr>
            <p:ph type="body" sz="quarter" idx="50" hasCustomPrompt="1"/>
          </p:nvPr>
        </p:nvSpPr>
        <p:spPr>
          <a:xfrm>
            <a:off x="395833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(Responsibility10)</a:t>
            </a:r>
            <a:endParaRPr lang="ko-KR" altLang="en-US" dirty="0"/>
          </a:p>
        </p:txBody>
      </p:sp>
      <p:sp>
        <p:nvSpPr>
          <p:cNvPr id="170" name="텍스트 개체 틀 30"/>
          <p:cNvSpPr>
            <a:spLocks noGrp="1"/>
          </p:cNvSpPr>
          <p:nvPr>
            <p:ph type="body" sz="quarter" idx="51" hasCustomPrompt="1"/>
          </p:nvPr>
        </p:nvSpPr>
        <p:spPr>
          <a:xfrm>
            <a:off x="395833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Name10</a:t>
            </a:r>
            <a:endParaRPr lang="ko-KR" altLang="en-US" dirty="0"/>
          </a:p>
        </p:txBody>
      </p:sp>
      <p:sp>
        <p:nvSpPr>
          <p:cNvPr id="172" name="그림 개체 틀 7"/>
          <p:cNvSpPr>
            <a:spLocks noGrp="1"/>
          </p:cNvSpPr>
          <p:nvPr>
            <p:ph type="pic" sz="quarter" idx="53" hasCustomPrompt="1"/>
          </p:nvPr>
        </p:nvSpPr>
        <p:spPr>
          <a:xfrm>
            <a:off x="5454812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3" name="텍스트 개체 틀 32"/>
          <p:cNvSpPr>
            <a:spLocks noGrp="1"/>
          </p:cNvSpPr>
          <p:nvPr>
            <p:ph type="body" sz="quarter" idx="54" hasCustomPrompt="1"/>
          </p:nvPr>
        </p:nvSpPr>
        <p:spPr>
          <a:xfrm>
            <a:off x="5454812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(Responsibility11)</a:t>
            </a:r>
            <a:endParaRPr lang="ko-KR" altLang="en-US" dirty="0"/>
          </a:p>
        </p:txBody>
      </p:sp>
      <p:sp>
        <p:nvSpPr>
          <p:cNvPr id="175" name="텍스트 개체 틀 30"/>
          <p:cNvSpPr>
            <a:spLocks noGrp="1"/>
          </p:cNvSpPr>
          <p:nvPr>
            <p:ph type="body" sz="quarter" idx="55" hasCustomPrompt="1"/>
          </p:nvPr>
        </p:nvSpPr>
        <p:spPr>
          <a:xfrm>
            <a:off x="5454812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Name11</a:t>
            </a:r>
            <a:endParaRPr lang="ko-KR" altLang="en-US" dirty="0"/>
          </a:p>
        </p:txBody>
      </p:sp>
      <p:sp>
        <p:nvSpPr>
          <p:cNvPr id="177" name="그림 개체 틀 7"/>
          <p:cNvSpPr>
            <a:spLocks noGrp="1"/>
          </p:cNvSpPr>
          <p:nvPr>
            <p:ph type="pic" sz="quarter" idx="57" hasCustomPrompt="1"/>
          </p:nvPr>
        </p:nvSpPr>
        <p:spPr>
          <a:xfrm>
            <a:off x="6951296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8" name="텍스트 개체 틀 32"/>
          <p:cNvSpPr>
            <a:spLocks noGrp="1"/>
          </p:cNvSpPr>
          <p:nvPr>
            <p:ph type="body" sz="quarter" idx="58" hasCustomPrompt="1"/>
          </p:nvPr>
        </p:nvSpPr>
        <p:spPr>
          <a:xfrm>
            <a:off x="6951296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(Responsibility12)</a:t>
            </a:r>
            <a:endParaRPr lang="ko-KR" altLang="en-US" dirty="0"/>
          </a:p>
        </p:txBody>
      </p:sp>
      <p:sp>
        <p:nvSpPr>
          <p:cNvPr id="180" name="텍스트 개체 틀 30"/>
          <p:cNvSpPr>
            <a:spLocks noGrp="1"/>
          </p:cNvSpPr>
          <p:nvPr>
            <p:ph type="body" sz="quarter" idx="59" hasCustomPrompt="1"/>
          </p:nvPr>
        </p:nvSpPr>
        <p:spPr>
          <a:xfrm>
            <a:off x="6951296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Name12</a:t>
            </a:r>
            <a:endParaRPr lang="ko-KR" altLang="en-US" dirty="0"/>
          </a:p>
        </p:txBody>
      </p:sp>
      <p:sp>
        <p:nvSpPr>
          <p:cNvPr id="182" name="그림 개체 틀 7"/>
          <p:cNvSpPr>
            <a:spLocks noGrp="1"/>
          </p:cNvSpPr>
          <p:nvPr>
            <p:ph type="pic" sz="quarter" idx="61" hasCustomPrompt="1"/>
          </p:nvPr>
        </p:nvSpPr>
        <p:spPr>
          <a:xfrm>
            <a:off x="8447780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3" name="텍스트 개체 틀 32"/>
          <p:cNvSpPr>
            <a:spLocks noGrp="1"/>
          </p:cNvSpPr>
          <p:nvPr>
            <p:ph type="body" sz="quarter" idx="62" hasCustomPrompt="1"/>
          </p:nvPr>
        </p:nvSpPr>
        <p:spPr>
          <a:xfrm>
            <a:off x="844778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(Responsibility13)</a:t>
            </a:r>
            <a:endParaRPr lang="ko-KR" altLang="en-US" dirty="0"/>
          </a:p>
        </p:txBody>
      </p:sp>
      <p:sp>
        <p:nvSpPr>
          <p:cNvPr id="185" name="텍스트 개체 틀 30"/>
          <p:cNvSpPr>
            <a:spLocks noGrp="1"/>
          </p:cNvSpPr>
          <p:nvPr>
            <p:ph type="body" sz="quarter" idx="63" hasCustomPrompt="1"/>
          </p:nvPr>
        </p:nvSpPr>
        <p:spPr>
          <a:xfrm>
            <a:off x="844778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Name13</a:t>
            </a:r>
            <a:endParaRPr lang="ko-KR" altLang="en-US" dirty="0"/>
          </a:p>
        </p:txBody>
      </p:sp>
      <p:sp>
        <p:nvSpPr>
          <p:cNvPr id="187" name="그림 개체 틀 7"/>
          <p:cNvSpPr>
            <a:spLocks noGrp="1"/>
          </p:cNvSpPr>
          <p:nvPr>
            <p:ph type="pic" sz="quarter" idx="65" hasCustomPrompt="1"/>
          </p:nvPr>
        </p:nvSpPr>
        <p:spPr>
          <a:xfrm>
            <a:off x="9944264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8" name="텍스트 개체 틀 32"/>
          <p:cNvSpPr>
            <a:spLocks noGrp="1"/>
          </p:cNvSpPr>
          <p:nvPr>
            <p:ph type="body" sz="quarter" idx="66" hasCustomPrompt="1"/>
          </p:nvPr>
        </p:nvSpPr>
        <p:spPr>
          <a:xfrm>
            <a:off x="9944264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(Responsibility14)</a:t>
            </a:r>
            <a:endParaRPr lang="ko-KR" altLang="en-US" dirty="0"/>
          </a:p>
        </p:txBody>
      </p:sp>
      <p:sp>
        <p:nvSpPr>
          <p:cNvPr id="190" name="텍스트 개체 틀 30"/>
          <p:cNvSpPr>
            <a:spLocks noGrp="1"/>
          </p:cNvSpPr>
          <p:nvPr>
            <p:ph type="body" sz="quarter" idx="67" hasCustomPrompt="1"/>
          </p:nvPr>
        </p:nvSpPr>
        <p:spPr>
          <a:xfrm>
            <a:off x="9944264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Name14</a:t>
            </a:r>
            <a:endParaRPr lang="ko-KR" altLang="en-US" dirty="0"/>
          </a:p>
        </p:txBody>
      </p:sp>
      <p:cxnSp>
        <p:nvCxnSpPr>
          <p:cNvPr id="80" name="직선 연결선 79"/>
          <p:cNvCxnSpPr>
            <a:cxnSpLocks/>
          </p:cNvCxnSpPr>
          <p:nvPr userDrawn="1"/>
        </p:nvCxnSpPr>
        <p:spPr>
          <a:xfrm>
            <a:off x="960967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cxnSpLocks/>
          </p:cNvCxnSpPr>
          <p:nvPr userDrawn="1"/>
        </p:nvCxnSpPr>
        <p:spPr>
          <a:xfrm>
            <a:off x="245745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cxnSpLocks/>
          </p:cNvCxnSpPr>
          <p:nvPr userDrawn="1"/>
        </p:nvCxnSpPr>
        <p:spPr>
          <a:xfrm>
            <a:off x="395833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cxnSpLocks/>
          </p:cNvCxnSpPr>
          <p:nvPr userDrawn="1"/>
        </p:nvCxnSpPr>
        <p:spPr>
          <a:xfrm>
            <a:off x="5454812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cxnSpLocks/>
          </p:cNvCxnSpPr>
          <p:nvPr userDrawn="1"/>
        </p:nvCxnSpPr>
        <p:spPr>
          <a:xfrm>
            <a:off x="6951296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cxnSpLocks/>
          </p:cNvCxnSpPr>
          <p:nvPr userDrawn="1"/>
        </p:nvCxnSpPr>
        <p:spPr>
          <a:xfrm>
            <a:off x="844778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cxnSpLocks/>
          </p:cNvCxnSpPr>
          <p:nvPr userDrawn="1"/>
        </p:nvCxnSpPr>
        <p:spPr>
          <a:xfrm>
            <a:off x="9944264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802961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bil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121275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0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88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ple_Mobil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363647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22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017518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647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685304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33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6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bile Mockup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4368799" y="2178657"/>
            <a:ext cx="7365999" cy="422214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280799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3072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48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70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_Gradient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36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40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5D4AB-17EA-4F48-8FF8-EBBD044CD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B3E52-A36A-4001-AD8B-8624B5B08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41AF7-A3F1-4A0D-8BA0-86A476CBE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13A54-E741-47C5-AFDD-7F70AA8C1E6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8A7E8-774B-459D-9F50-44CD80BEB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0F120-6A8B-4CA9-8D8F-DCB6A1D4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0EED-D890-4F2E-8B31-3A7EB44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37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F7561548-E8FD-A746-8A37-72195C907B97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logo_2.ps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457572"/>
            <a:ext cx="1284224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31383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4414-524A-4C94-B913-6A4FB11C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A70F2-5F1E-4E83-BC0D-DEE9A47E2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2F4FC-28BD-4A0F-9D78-EE1B165E8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13A54-E741-47C5-AFDD-7F70AA8C1E6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CD965-BC1B-4412-8CF5-884AF0947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B0CC6-0A15-4848-911F-249A18CF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0EED-D890-4F2E-8B31-3A7EB44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060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F3BA4-E2BB-4AEB-8BEF-03110C9B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14743-A4BF-4C12-AA10-FE26E77A3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10760-61F6-47BD-88AC-51F7DDE5D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13A54-E741-47C5-AFDD-7F70AA8C1E6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FC3F0-9850-4219-8231-4C282AE32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7522B-10C8-4A6A-A1B5-6C7F625E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0EED-D890-4F2E-8B31-3A7EB44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009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37D0B-195C-4238-B862-001EFC05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52E3-22A7-4629-91DB-4372CFCCEF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A9233-85B7-4C15-BBD8-84287E8C3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B928C-83D2-4AAB-B443-C1EF49123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13A54-E741-47C5-AFDD-7F70AA8C1E6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C3491-2C60-4052-8AD4-41D92BAF4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0BCF6-6B28-4E37-AAC5-E3F562BB4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0EED-D890-4F2E-8B31-3A7EB44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12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C316A-DD5F-4EB3-988A-F87C0137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69CEA-4FD3-42F5-9262-10946D10E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0394-657E-4E7C-868B-E11E720FE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6552CC-1C50-4638-A53A-4E233E73E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54E334-B504-46A3-9E97-90D7FEF719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9B2C02-BB4C-4026-82F7-A512009BD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13A54-E741-47C5-AFDD-7F70AA8C1E6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8701AC-C739-41FF-AFFA-F1B0AC367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5A74AF-8B48-4140-8FEB-5AFB24EFB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0EED-D890-4F2E-8B31-3A7EB44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636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10BDE-CD26-4E55-80DC-78F1B588D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A88D3D-FC9D-4846-987C-D6E010CC2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13A54-E741-47C5-AFDD-7F70AA8C1E6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58E4F-0145-43EB-94A9-BDBB984DA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C474D-CE8A-4700-A46E-F679957A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0EED-D890-4F2E-8B31-3A7EB44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678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1B993C-3D2E-4532-BF05-CE467CC8D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13A54-E741-47C5-AFDD-7F70AA8C1E6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90EA0-192C-4324-A6B2-FFEBC3348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D66DA-3AF3-4D20-A2FD-80CC6A2C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0EED-D890-4F2E-8B31-3A7EB44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230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9A73-C9FE-49C4-98D6-33E0E3E85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5721D-13FF-4469-B525-09FFC198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4CE07F-6260-4D9C-ACB1-A72C340D3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2BF821-2E5B-47C6-AB7E-D5138F03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13A54-E741-47C5-AFDD-7F70AA8C1E6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8BA69-F1B0-49C8-ACCB-6404E7A37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FC88D-F55A-4250-81FA-E62E6363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0EED-D890-4F2E-8B31-3A7EB44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864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C8E1-9B77-47CE-A9C0-27FBA8AEA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37092B-630A-4ED0-9A3E-DB1AFABEF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BFEFA-50DE-492A-866C-DF9B5B24F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B5489-C931-47CB-BB3F-B506321A4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13A54-E741-47C5-AFDD-7F70AA8C1E6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1F847-F357-4DF5-BB1F-0FB60967B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18BB0-BA5D-4ECC-A553-DBD54E481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0EED-D890-4F2E-8B31-3A7EB44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247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00E6-739A-42DD-9A87-C887B775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63F01-A89A-47D7-937D-06B89D775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D33D4-D488-498A-BD4A-70E3E51F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13A54-E741-47C5-AFDD-7F70AA8C1E6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0DCF6-2CC8-495F-AADD-B977FCEDF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6B4DA-CD4B-44EF-BC12-7086133F2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0EED-D890-4F2E-8B31-3A7EB44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254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5295DF-5CE1-42E8-B637-950D4C8340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D3272C-568B-4B2B-8CE8-5AAA68476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51197-4201-4FEB-9F8A-89354E53F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13A54-E741-47C5-AFDD-7F70AA8C1E6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A9C86-0314-4356-B57E-C8CD1D327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C4478-519A-4975-A835-22167A9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0EED-D890-4F2E-8B31-3A7EB44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03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8013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logo_2.ps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709" y="196914"/>
            <a:ext cx="1284224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3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C6265-E4EA-4C7E-903D-F14B09145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58BC3-E1DB-4DF2-A10B-1FBF6C818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A2853-C48A-4D2D-8CF4-F1C6ABEAC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7182-C9BC-9448-B046-FB57BF1CEDAD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E8A2F-FEDD-4B1C-A90C-6A6FEA124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96473-84BC-4337-93E2-0119779E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783373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7F015-A526-456C-A97C-42EF3AE7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1BD75-1662-430A-BD1E-49083EFE1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0FA83-6124-46E7-917E-933CEBF39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521C5-4C08-41F3-B4B4-B7ECDC25E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42570-BE14-4102-9BF9-BE017332C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292098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19F5-4A3E-4B96-A55E-7A1B8247C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E3959-019A-4F42-B19F-DF73E600B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2C3A2-555F-4B2F-B275-FEB38C773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11BC-FBF2-EF43-ABB1-4D3A54155E26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5246F-D639-4E1A-95DD-D5D74A424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AC9F9-7724-4E1C-8FAF-863E043BB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ECA4-87F9-4E0E-9765-3049D18DD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6C27B-671C-4E64-9230-5FD71D67A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05D74-F1FD-4D53-A88F-5DE306D33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30C678-27CD-45AA-844D-FE3F43B6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32D00-13D6-5442-BB5F-AEC98372E9A0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0B373-8169-4059-9C7E-81475A10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DFD26-6B40-4A63-A702-0657257B7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41251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04D74-7E8D-4486-AC4E-EE5E51009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381DA-30AB-4DC9-BA6D-02363F7ED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76F43F-3AE9-4EE0-B455-563BCB79F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23CE88-86B0-4B87-B29D-8DC4BCA959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89107B-D4B9-4D53-BBD9-CE38DF243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5EA520-D8F5-4343-A9CC-90180105C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61548-E8FD-A746-8A37-72195C907B97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02113D-B607-48C7-9705-D26C2B13B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E65732-574C-4C71-8FD1-A82EDC5D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316058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84C5D-E3A0-4EA2-BE63-EEFE482AE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DE9F5-C8F7-4D75-A358-0C5850EB7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915AD-BEC1-4615-A674-19F333E1E839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69B70-F10F-40CC-9E5A-F94FC97D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DF34D-0A22-4DFC-B0E7-751CE749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A664-9163-4CBF-A809-DBEC943F3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9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492813-70BB-4FAE-9513-2D5484B7F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8F2B-29FD-E848-B33C-3BD8F6B71EED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0C5F92-BE35-4964-8F63-DEF5BA58B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3FC7A-8AD8-4E48-AE6B-EF77E4751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9441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806A-89CC-4442-9D75-602523C5C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E8B67-DDF0-4EC1-AF2C-93019B724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1D7A0-C098-45A2-9DF5-6ADB49570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7EAD64-DD30-4114-BAEC-9DE73580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F8BE0-BC75-2C4D-A364-C42CD14DC1BF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570E7B-01E1-4BF1-916F-C95B0D7C4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F0643A-E954-40A5-B08A-D65B4D8B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337438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4407A-4F57-4A59-9561-7CB088D78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55E60A-7DC7-4593-B5AB-70F89BE255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F3D96-5B81-4A98-9981-E12C0DE7B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AEA58-6986-4275-A383-5175E7FF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2866-A52F-CE43-A86A-3064D605D3E7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0CDCE-813F-4047-9837-DB1C52215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3EB95-1580-466E-91D4-2C1174562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13763"/>
      </p:ext>
    </p:extLst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29AD0-4CD9-453D-98C3-0F695138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0FF6C-0E42-48C9-976B-B5AB9D63E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80700-FF94-4F62-A5FF-5B0FC5E9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11BC-FBF2-EF43-ABB1-4D3A54155E26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4EDF0-684A-4D5B-95BE-AB3588E25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1DCE6-CAE1-465E-B681-A4082D45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0909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7118F2B-29FD-E848-B33C-3BD8F6B71EED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logo_2.ps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457572"/>
            <a:ext cx="1284224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36288"/>
      </p:ext>
    </p:extLst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C72318-4B6C-44DE-BE29-32D0105B9C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E895FF-4B39-4F02-A575-264A8D00D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F1084-11A1-4A66-A96A-5A678F8E4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11BC-FBF2-EF43-ABB1-4D3A54155E26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B3079-DB47-4AC5-A600-3A6B7A78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F71C7-A70D-4629-B697-4056B0AD0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58983"/>
      </p:ext>
    </p:extLst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195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FF867-9993-A44F-8FE7-5CD321CBB9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602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C0F8BE0-BC75-2C4D-A364-C42CD14DC1BF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logo_2.ps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457572"/>
            <a:ext cx="1284224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5096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0882866-A52F-CE43-A86A-3064D605D3E7}" type="datetime1">
              <a:rPr lang="en-US" smtClean="0"/>
              <a:pPr/>
              <a:t>2/25/20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logo_2.ps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457572"/>
            <a:ext cx="1284224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721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101600"/>
          </a:xfrm>
          <a:prstGeom prst="rect">
            <a:avLst/>
          </a:prstGeom>
          <a:solidFill>
            <a:srgbClr val="FFD200"/>
          </a:solidFill>
          <a:ln w="9525" cap="flat" cmpd="sng" algn="ctr">
            <a:solidFill>
              <a:srgbClr val="FFD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892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  <p:sldLayoutId id="2147483792" r:id="rId21"/>
    <p:sldLayoutId id="2147483793" r:id="rId22"/>
    <p:sldLayoutId id="2147483794" r:id="rId23"/>
    <p:sldLayoutId id="2147483795" r:id="rId24"/>
    <p:sldLayoutId id="2147483796" r:id="rId25"/>
    <p:sldLayoutId id="2147483694" r:id="rId26"/>
    <p:sldLayoutId id="2147483658" r:id="rId27"/>
    <p:sldLayoutId id="2147483667" r:id="rId28"/>
    <p:sldLayoutId id="2147483651" r:id="rId29"/>
    <p:sldLayoutId id="2147483649" r:id="rId30"/>
    <p:sldLayoutId id="2147483663" r:id="rId31"/>
    <p:sldLayoutId id="2147483652" r:id="rId32"/>
    <p:sldLayoutId id="2147483653" r:id="rId33"/>
    <p:sldLayoutId id="2147483656" r:id="rId34"/>
    <p:sldLayoutId id="2147483657" r:id="rId35"/>
    <p:sldLayoutId id="2147483662" r:id="rId36"/>
    <p:sldLayoutId id="2147483660" r:id="rId37"/>
    <p:sldLayoutId id="2147483674" r:id="rId38"/>
    <p:sldLayoutId id="2147483659" r:id="rId39"/>
    <p:sldLayoutId id="2147483675" r:id="rId40"/>
    <p:sldLayoutId id="2147483669" r:id="rId41"/>
    <p:sldLayoutId id="2147483671" r:id="rId42"/>
    <p:sldLayoutId id="2147483673" r:id="rId43"/>
    <p:sldLayoutId id="2147483677" r:id="rId44"/>
    <p:sldLayoutId id="2147483679" r:id="rId45"/>
    <p:sldLayoutId id="2147483678" r:id="rId46"/>
    <p:sldLayoutId id="2147483654" r:id="rId47"/>
    <p:sldLayoutId id="2147483666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3A91DC-290D-4760-BF95-8A92F5452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25BAB-E10D-4F08-A2A9-F0DAB442D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BDF1F-5EB6-4E7A-9A39-84EC62566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13A54-E741-47C5-AFDD-7F70AA8C1E6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A4904-EB91-41ED-A981-865026A0F2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7B068-DA51-4848-BD3C-6A5291CF4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80EED-D890-4F2E-8B31-3A7EB44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3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00E93C-84DB-4674-A158-A0B08B9E0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0E512-EB6D-4F5F-A871-B93B58A2C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4C153-21DF-4FB1-8915-FE86E9EE4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915AD-BEC1-4615-A674-19F333E1E839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2D9C7-352F-458B-B381-F51636A52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C762B-F216-4641-B655-C7EABB513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033A4-AAEB-C843-9C5C-FB5D4458FC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0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lang/go/wiki/WhyGo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2.xml"/><Relationship Id="rId5" Type="http://schemas.openxmlformats.org/officeDocument/2006/relationships/hyperlink" Target="https://github.com/golang/go/wiki/SuccessStories" TargetMode="External"/><Relationship Id="rId4" Type="http://schemas.openxmlformats.org/officeDocument/2006/relationships/hyperlink" Target="https://github.com/golang/go/wiki/GoUser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lenav/osrm-backend/tree/master-telenav/integrati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lenav/osrm-backend/issues/12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2.xml"/><Relationship Id="rId6" Type="http://schemas.openxmlformats.org/officeDocument/2006/relationships/hyperlink" Target="https://github.com/Telenav/osrm-backend/issues/111" TargetMode="External"/><Relationship Id="rId5" Type="http://schemas.openxmlformats.org/officeDocument/2006/relationships/hyperlink" Target="https://github.com/Telenav/osrm-backend/issues/110" TargetMode="External"/><Relationship Id="rId4" Type="http://schemas.openxmlformats.org/officeDocument/2006/relationships/hyperlink" Target="https://github.com/Telenav/osrm-backend/issues/121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golang.org/" TargetMode="External"/><Relationship Id="rId3" Type="http://schemas.openxmlformats.org/officeDocument/2006/relationships/hyperlink" Target="https://golang.org/" TargetMode="External"/><Relationship Id="rId7" Type="http://schemas.openxmlformats.org/officeDocument/2006/relationships/hyperlink" Target="https://golang.org/doc/faq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2.xml"/><Relationship Id="rId6" Type="http://schemas.openxmlformats.org/officeDocument/2006/relationships/hyperlink" Target="https://golang.org/doc/" TargetMode="External"/><Relationship Id="rId5" Type="http://schemas.openxmlformats.org/officeDocument/2006/relationships/hyperlink" Target="https://golang.org/doc/code.html" TargetMode="External"/><Relationship Id="rId4" Type="http://schemas.openxmlformats.org/officeDocument/2006/relationships/hyperlink" Target="https://tour.golang.or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pl.io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2.xml"/><Relationship Id="rId6" Type="http://schemas.openxmlformats.org/officeDocument/2006/relationships/hyperlink" Target="https://book.douban.com/subject/26832468/" TargetMode="External"/><Relationship Id="rId5" Type="http://schemas.openxmlformats.org/officeDocument/2006/relationships/hyperlink" Target="https://github.com/qyuhen/book" TargetMode="External"/><Relationship Id="rId4" Type="http://schemas.openxmlformats.org/officeDocument/2006/relationships/hyperlink" Target="https://golang.org/doc/effective_go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-spatial/tegol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2.xml"/><Relationship Id="rId4" Type="http://schemas.openxmlformats.org/officeDocument/2006/relationships/hyperlink" Target="https://godoc.org/github.com/qedus/osmpb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2.xml"/><Relationship Id="rId4" Type="http://schemas.openxmlformats.org/officeDocument/2006/relationships/hyperlink" Target="https://github.com/leighmcculloch/keyword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2CB381-ECA6-C844-9800-CC7B52474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665" y="1246282"/>
            <a:ext cx="11277600" cy="2387600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  <a:cs typeface="Avenir Book"/>
              </a:rPr>
              <a:t>Golang Practice on OSRM</a:t>
            </a:r>
            <a:endParaRPr lang="en-US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883E7063-2610-284C-B902-580AAEB3AE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105" y="3955956"/>
            <a:ext cx="11277600" cy="1655762"/>
          </a:xfrm>
        </p:spPr>
        <p:txBody>
          <a:bodyPr/>
          <a:lstStyle/>
          <a:p>
            <a:r>
              <a:rPr lang="en-US" dirty="0">
                <a:solidFill>
                  <a:srgbClr val="4D6BB4"/>
                </a:solidFill>
              </a:rPr>
              <a:t>Jay Zhang  -  Jan 2020</a:t>
            </a:r>
          </a:p>
        </p:txBody>
      </p:sp>
    </p:spTree>
    <p:extLst>
      <p:ext uri="{BB962C8B-B14F-4D97-AF65-F5344CB8AC3E}">
        <p14:creationId xmlns:p14="http://schemas.microsoft.com/office/powerpoint/2010/main" val="114144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More Articles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8DEC-8F07-4D19-9139-F83941EE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8" y="1819989"/>
            <a:ext cx="11030543" cy="4371403"/>
          </a:xfrm>
        </p:spPr>
        <p:txBody>
          <a:bodyPr/>
          <a:lstStyle/>
          <a:p>
            <a:r>
              <a:rPr lang="en-US" dirty="0"/>
              <a:t>Why Go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https://github.com/golang/go/wiki/WhyGo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Companies currently using Go throughout the world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https://github.com/golang/go/wiki/GoUsers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Success Stories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https://github.com/golang/go/wiki/SuccessStories</a:t>
            </a:r>
            <a:endParaRPr lang="en-US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7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7995" y="2698974"/>
            <a:ext cx="11277600" cy="886397"/>
          </a:xfrm>
        </p:spPr>
        <p:txBody>
          <a:bodyPr/>
          <a:lstStyle/>
          <a:p>
            <a:r>
              <a:rPr lang="en-US" altLang="zh-CN" dirty="0"/>
              <a:t>Golang on </a:t>
            </a:r>
            <a:r>
              <a:rPr lang="en-US" altLang="zh-CN" dirty="0" err="1"/>
              <a:t>Telenav</a:t>
            </a:r>
            <a:r>
              <a:rPr lang="en-US" altLang="zh-CN" dirty="0"/>
              <a:t> OSRM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8DEC-8F07-4D19-9139-F83941EE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8" y="1819989"/>
            <a:ext cx="11030543" cy="4371403"/>
          </a:xfrm>
        </p:spPr>
        <p:txBody>
          <a:bodyPr/>
          <a:lstStyle/>
          <a:p>
            <a:endParaRPr lang="en-US" altLang="zh-CN" sz="32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altLang="zh-CN" sz="2000" dirty="0">
              <a:latin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01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Repos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9454A3-24AF-4446-85FB-051BDE73D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62" y="1758963"/>
            <a:ext cx="10515600" cy="4351338"/>
          </a:xfrm>
        </p:spPr>
        <p:txBody>
          <a:bodyPr/>
          <a:lstStyle/>
          <a:p>
            <a:r>
              <a:rPr lang="en-US" dirty="0"/>
              <a:t>OSRM Integration: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https://github.com/Telenav/osrm-backend/tree/master-telenav/integration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5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BD688BC5-766B-5147-9282-039C5F95D8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133591"/>
              </p:ext>
            </p:extLst>
          </p:nvPr>
        </p:nvGraphicFramePr>
        <p:xfrm>
          <a:off x="739270" y="2481249"/>
          <a:ext cx="10515600" cy="1759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2162403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2865105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478886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365567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13740502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0852385"/>
                    </a:ext>
                  </a:extLst>
                </a:gridCol>
              </a:tblGrid>
              <a:tr h="93650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Files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Blank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5836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Golang Codes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7451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9443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355170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D4BB060-E271-D143-B2C1-C328DC0EF3C7}"/>
              </a:ext>
            </a:extLst>
          </p:cNvPr>
          <p:cNvSpPr txBox="1"/>
          <p:nvPr/>
        </p:nvSpPr>
        <p:spPr>
          <a:xfrm>
            <a:off x="2488367" y="4250795"/>
            <a:ext cx="350870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More than 1/3 test codes.</a:t>
            </a:r>
          </a:p>
        </p:txBody>
      </p:sp>
    </p:spTree>
    <p:extLst>
      <p:ext uri="{BB962C8B-B14F-4D97-AF65-F5344CB8AC3E}">
        <p14:creationId xmlns:p14="http://schemas.microsoft.com/office/powerpoint/2010/main" val="357003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F81163-C22F-0741-B8A9-0299EDE5E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07" y="3254693"/>
            <a:ext cx="3439897" cy="34904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Created Micro Services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65F7466-4AC9-7840-838F-FD925F232A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1480515"/>
              </p:ext>
            </p:extLst>
          </p:nvPr>
        </p:nvGraphicFramePr>
        <p:xfrm>
          <a:off x="358270" y="1111884"/>
          <a:ext cx="11513940" cy="2843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9586">
                  <a:extLst>
                    <a:ext uri="{9D8B030D-6E8A-4147-A177-3AD203B41FA5}">
                      <a16:colId xmlns:a16="http://schemas.microsoft.com/office/drawing/2014/main" val="3053398029"/>
                    </a:ext>
                  </a:extLst>
                </a:gridCol>
                <a:gridCol w="8604354">
                  <a:extLst>
                    <a:ext uri="{9D8B030D-6E8A-4147-A177-3AD203B41FA5}">
                      <a16:colId xmlns:a16="http://schemas.microsoft.com/office/drawing/2014/main" val="517728191"/>
                    </a:ext>
                  </a:extLst>
                </a:gridCol>
              </a:tblGrid>
              <a:tr h="46615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521453"/>
                  </a:ext>
                </a:extLst>
              </a:tr>
              <a:tr h="4661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cmd</a:t>
                      </a:r>
                      <a:r>
                        <a:rPr lang="en-US" sz="2400" dirty="0"/>
                        <a:t>/</a:t>
                      </a:r>
                      <a:r>
                        <a:rPr lang="en-US" sz="2400" dirty="0" err="1"/>
                        <a:t>osrm</a:t>
                      </a:r>
                      <a:r>
                        <a:rPr lang="en-US" sz="2400" dirty="0"/>
                        <a:t>-ranking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Update duration/weight by traffic for many alternatives, then pick up best as result.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674252"/>
                  </a:ext>
                </a:extLst>
              </a:tr>
              <a:tr h="4661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cmd</a:t>
                      </a:r>
                      <a:r>
                        <a:rPr lang="en-US" sz="2400" dirty="0"/>
                        <a:t>/</a:t>
                      </a:r>
                      <a:r>
                        <a:rPr lang="en-US" sz="2400" dirty="0" err="1"/>
                        <a:t>directionadapter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Designed for providing unified services interface and hide the actual direction engines in behind, e.g. OSRM, </a:t>
                      </a:r>
                      <a:r>
                        <a:rPr lang="en-US" sz="2400" dirty="0" err="1"/>
                        <a:t>NGX_Cloud</a:t>
                      </a:r>
                      <a:r>
                        <a:rPr lang="en-US" sz="2400" dirty="0"/>
                        <a:t>, Valhalla, etc. </a:t>
                      </a:r>
                    </a:p>
                    <a:p>
                      <a:r>
                        <a:rPr lang="en-US" sz="2400" dirty="0"/>
                        <a:t>Also more features, e.g. playback OSRM route on </a:t>
                      </a:r>
                      <a:r>
                        <a:rPr lang="en-US" sz="2400" dirty="0" err="1"/>
                        <a:t>NGX_Cloud</a:t>
                      </a:r>
                      <a:r>
                        <a:rPr lang="en-US" sz="2400" dirty="0"/>
                        <a:t>, Detour service,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62921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E985133-1D80-6A4C-B5BD-9CEC3BAB1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361" y="3955474"/>
            <a:ext cx="6355935" cy="291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8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Created Command Line Tools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65F7466-4AC9-7840-838F-FD925F232A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7107969"/>
              </p:ext>
            </p:extLst>
          </p:nvPr>
        </p:nvGraphicFramePr>
        <p:xfrm>
          <a:off x="358270" y="1262317"/>
          <a:ext cx="11513940" cy="5095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8897">
                  <a:extLst>
                    <a:ext uri="{9D8B030D-6E8A-4147-A177-3AD203B41FA5}">
                      <a16:colId xmlns:a16="http://schemas.microsoft.com/office/drawing/2014/main" val="3053398029"/>
                    </a:ext>
                  </a:extLst>
                </a:gridCol>
                <a:gridCol w="7555043">
                  <a:extLst>
                    <a:ext uri="{9D8B030D-6E8A-4147-A177-3AD203B41FA5}">
                      <a16:colId xmlns:a16="http://schemas.microsoft.com/office/drawing/2014/main" val="517728191"/>
                    </a:ext>
                  </a:extLst>
                </a:gridCol>
              </a:tblGrid>
              <a:tr h="46615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521453"/>
                  </a:ext>
                </a:extLst>
              </a:tr>
              <a:tr h="839071">
                <a:tc>
                  <a:txBody>
                    <a:bodyPr/>
                    <a:lstStyle/>
                    <a:p>
                      <a:r>
                        <a:rPr lang="en-US" sz="2400" dirty="0" err="1"/>
                        <a:t>cmd</a:t>
                      </a:r>
                      <a:r>
                        <a:rPr lang="en-US" sz="2400" dirty="0"/>
                        <a:t>/wayid2nodeid-extractor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Command line tool for extract </a:t>
                      </a:r>
                      <a:r>
                        <a:rPr lang="en-US" sz="2400" dirty="0" err="1"/>
                        <a:t>wayid</a:t>
                      </a:r>
                      <a:r>
                        <a:rPr lang="en-US" sz="2400" dirty="0"/>
                        <a:t> to </a:t>
                      </a:r>
                      <a:r>
                        <a:rPr lang="en-US" sz="2400" dirty="0" err="1"/>
                        <a:t>nodeids</a:t>
                      </a:r>
                      <a:r>
                        <a:rPr lang="en-US" sz="2400" dirty="0"/>
                        <a:t> mapping from PBF.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725273"/>
                  </a:ext>
                </a:extLst>
              </a:tr>
              <a:tr h="4661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cmd</a:t>
                      </a:r>
                      <a:r>
                        <a:rPr lang="en-US" sz="2400" dirty="0"/>
                        <a:t>/snappy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Command line tool for snappy compression.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294996"/>
                  </a:ext>
                </a:extLst>
              </a:tr>
              <a:tr h="12119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cmd</a:t>
                      </a:r>
                      <a:r>
                        <a:rPr lang="en-US" sz="2400" dirty="0"/>
                        <a:t>/</a:t>
                      </a:r>
                      <a:r>
                        <a:rPr lang="en-US" sz="2400" dirty="0" err="1"/>
                        <a:t>osrm</a:t>
                      </a:r>
                      <a:r>
                        <a:rPr lang="en-US" sz="2400" dirty="0"/>
                        <a:t>-traffic-updater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Designed for pull traffic data from traffic-proxy(</a:t>
                      </a:r>
                      <a:r>
                        <a:rPr lang="en-US" sz="2400" dirty="0" err="1"/>
                        <a:t>Telenav</a:t>
                      </a:r>
                      <a:r>
                        <a:rPr lang="en-US" sz="2400" dirty="0"/>
                        <a:t>) then dump to OSRM required </a:t>
                      </a:r>
                      <a:r>
                        <a:rPr lang="en-US" sz="2400" dirty="0" err="1"/>
                        <a:t>traffic.csv</a:t>
                      </a:r>
                      <a:r>
                        <a:rPr lang="en-US" sz="2400" dirty="0"/>
                        <a:t> for </a:t>
                      </a:r>
                      <a:r>
                        <a:rPr lang="en-US" sz="2400" dirty="0" err="1"/>
                        <a:t>osrm</a:t>
                      </a:r>
                      <a:r>
                        <a:rPr lang="en-US" sz="2400" dirty="0"/>
                        <a:t>-customize.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96804"/>
                  </a:ext>
                </a:extLst>
              </a:tr>
              <a:tr h="4661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cmd</a:t>
                      </a:r>
                      <a:r>
                        <a:rPr lang="en-US" sz="2400" dirty="0"/>
                        <a:t>/</a:t>
                      </a:r>
                      <a:r>
                        <a:rPr lang="en-US" sz="2400" dirty="0" err="1"/>
                        <a:t>trafficproxy</a:t>
                      </a:r>
                      <a:r>
                        <a:rPr lang="en-US" sz="2400" dirty="0"/>
                        <a:t>-cli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Command line tool for querying traffic from </a:t>
                      </a:r>
                      <a:r>
                        <a:rPr lang="en-US" sz="2400" dirty="0" err="1"/>
                        <a:t>trafficproxy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167322"/>
                  </a:ext>
                </a:extLst>
              </a:tr>
              <a:tr h="4661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cmd</a:t>
                      </a:r>
                      <a:r>
                        <a:rPr lang="en-US" sz="2400" dirty="0"/>
                        <a:t>/</a:t>
                      </a:r>
                      <a:r>
                        <a:rPr lang="en-US" sz="2400" dirty="0" err="1"/>
                        <a:t>trafficcache</a:t>
                      </a:r>
                      <a:r>
                        <a:rPr lang="en-US" sz="2400" dirty="0"/>
                        <a:t>-parallel-test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Command line tool for traffic cache test, i.e. test caches(indexed by </a:t>
                      </a:r>
                      <a:r>
                        <a:rPr lang="en-US" sz="2400" dirty="0" err="1"/>
                        <a:t>wayID</a:t>
                      </a:r>
                      <a:r>
                        <a:rPr lang="en-US" sz="2400" dirty="0"/>
                        <a:t> and indexed by Edge) in parallel.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462794"/>
                  </a:ext>
                </a:extLst>
              </a:tr>
              <a:tr h="4661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cmd</a:t>
                      </a:r>
                      <a:r>
                        <a:rPr lang="en-US" sz="2400" dirty="0"/>
                        <a:t>/</a:t>
                      </a:r>
                      <a:r>
                        <a:rPr lang="en-US" sz="2400" dirty="0" err="1"/>
                        <a:t>osrm</a:t>
                      </a:r>
                      <a:r>
                        <a:rPr lang="en-US" sz="2400" dirty="0"/>
                        <a:t>-files-extractor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Command line tool for extract and show information of OSRM generated .</a:t>
                      </a:r>
                      <a:r>
                        <a:rPr lang="en-US" sz="2400" dirty="0" err="1"/>
                        <a:t>osrm</a:t>
                      </a:r>
                      <a:r>
                        <a:rPr lang="en-US" sz="2400" dirty="0"/>
                        <a:t>[.*] files.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011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5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More Plan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B4461-C88C-0F49-9043-063A99DBC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Oasis - </a:t>
            </a:r>
            <a:r>
              <a:rPr lang="en-US" b="1" dirty="0"/>
              <a:t>O</a:t>
            </a:r>
            <a:r>
              <a:rPr lang="en-US" dirty="0"/>
              <a:t>ptimized Ch</a:t>
            </a:r>
            <a:r>
              <a:rPr lang="en-US" b="1" dirty="0"/>
              <a:t>a</a:t>
            </a:r>
            <a:r>
              <a:rPr lang="en-US" dirty="0"/>
              <a:t>rge </a:t>
            </a:r>
            <a:r>
              <a:rPr lang="en-US" b="1" dirty="0"/>
              <a:t>S</a:t>
            </a:r>
            <a:r>
              <a:rPr lang="en-US" dirty="0"/>
              <a:t>tation Select</a:t>
            </a:r>
            <a:r>
              <a:rPr lang="en-US" b="1" dirty="0"/>
              <a:t>i</a:t>
            </a:r>
            <a:r>
              <a:rPr lang="en-US" dirty="0"/>
              <a:t>on </a:t>
            </a:r>
            <a:r>
              <a:rPr lang="en-US" b="1" dirty="0"/>
              <a:t>S</a:t>
            </a:r>
            <a:r>
              <a:rPr lang="en-US" dirty="0"/>
              <a:t>ervice (</a:t>
            </a:r>
            <a:r>
              <a:rPr lang="en-US" dirty="0">
                <a:hlinkClick r:id="rId3"/>
              </a:rPr>
              <a:t>#120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#121</a:t>
            </a:r>
            <a:r>
              <a:rPr lang="en-US" dirty="0"/>
              <a:t>)</a:t>
            </a:r>
          </a:p>
          <a:p>
            <a:r>
              <a:rPr lang="en-US" dirty="0"/>
              <a:t>Preprocessing PBF before OSRM (</a:t>
            </a:r>
            <a:r>
              <a:rPr lang="en-US" dirty="0">
                <a:hlinkClick r:id="rId5"/>
              </a:rPr>
              <a:t>#110</a:t>
            </a:r>
            <a:r>
              <a:rPr lang="en-US" dirty="0"/>
              <a:t>)</a:t>
            </a:r>
          </a:p>
          <a:p>
            <a:r>
              <a:rPr lang="en-US" dirty="0"/>
              <a:t>Backend service of Visualized OSRM Debugging Tool (</a:t>
            </a:r>
            <a:r>
              <a:rPr lang="en-US" dirty="0">
                <a:hlinkClick r:id="rId6"/>
              </a:rPr>
              <a:t>#111</a:t>
            </a:r>
            <a:r>
              <a:rPr lang="en-US" dirty="0"/>
              <a:t>)</a:t>
            </a:r>
          </a:p>
          <a:p>
            <a:r>
              <a:rPr lang="en-US" dirty="0"/>
              <a:t>New ETA Cloud Service </a:t>
            </a:r>
          </a:p>
        </p:txBody>
      </p:sp>
    </p:spTree>
    <p:extLst>
      <p:ext uri="{BB962C8B-B14F-4D97-AF65-F5344CB8AC3E}">
        <p14:creationId xmlns:p14="http://schemas.microsoft.com/office/powerpoint/2010/main" val="316794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8745" y="2698974"/>
            <a:ext cx="11277600" cy="886397"/>
          </a:xfrm>
        </p:spPr>
        <p:txBody>
          <a:bodyPr/>
          <a:lstStyle/>
          <a:p>
            <a:r>
              <a:rPr lang="en-US" altLang="zh-CN" dirty="0"/>
              <a:t>Highlight Golang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8DEC-8F07-4D19-9139-F83941EE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8" y="1819989"/>
            <a:ext cx="11030543" cy="4371403"/>
          </a:xfrm>
        </p:spPr>
        <p:txBody>
          <a:bodyPr/>
          <a:lstStyle/>
          <a:p>
            <a:endParaRPr lang="en-US" altLang="zh-CN" sz="32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altLang="zh-CN" sz="2000" dirty="0">
              <a:latin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7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Hello, World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B4461-C88C-0F49-9043-063A99DBC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FAC571-D287-C24D-9AB4-7022EC4E0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325" y="1825625"/>
            <a:ext cx="7869489" cy="3377064"/>
          </a:xfrm>
          <a:prstGeom prst="rect">
            <a:avLst/>
          </a:prstGeom>
        </p:spPr>
      </p:pic>
      <p:pic>
        <p:nvPicPr>
          <p:cNvPr id="6145" name="Picture 1" descr="/var/folders/m2/0cdd2xrs4_9cmrrvncf34sk0h81jnm/T/com.microsoft.Powerpoint/WebArchiveCopyPasteTempFiles/p11792">
            <a:extLst>
              <a:ext uri="{FF2B5EF4-FFF2-40B4-BE49-F238E27FC236}">
                <a16:creationId xmlns:a16="http://schemas.microsoft.com/office/drawing/2014/main" id="{0B9A2C17-DBC8-8441-8C69-674C3520E2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" r="8095"/>
          <a:stretch/>
        </p:blipFill>
        <p:spPr bwMode="auto">
          <a:xfrm>
            <a:off x="366648" y="1825625"/>
            <a:ext cx="11532278" cy="352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67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Fast and Efficient Build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B4461-C88C-0F49-9043-063A99DBC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Warning, either PASS or ERROR</a:t>
            </a:r>
          </a:p>
          <a:p>
            <a:pPr lvl="1"/>
            <a:r>
              <a:rPr lang="en-US" dirty="0"/>
              <a:t>E.g. unused local variable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ERROR</a:t>
            </a:r>
          </a:p>
          <a:p>
            <a:pPr lvl="1"/>
            <a:r>
              <a:rPr lang="en-US" dirty="0"/>
              <a:t>E.g. unused import package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Static Linking only</a:t>
            </a:r>
          </a:p>
        </p:txBody>
      </p:sp>
    </p:spTree>
    <p:extLst>
      <p:ext uri="{BB962C8B-B14F-4D97-AF65-F5344CB8AC3E}">
        <p14:creationId xmlns:p14="http://schemas.microsoft.com/office/powerpoint/2010/main" val="96661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8DEC-8F07-4D19-9139-F83941EE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8" y="1819989"/>
            <a:ext cx="11030543" cy="4371403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Why Golang</a:t>
            </a:r>
          </a:p>
          <a:p>
            <a:r>
              <a:rPr lang="en-US" altLang="zh-CN" sz="3200" dirty="0">
                <a:latin typeface="+mn-lt"/>
              </a:rPr>
              <a:t>Golang on </a:t>
            </a:r>
            <a:r>
              <a:rPr lang="en-US" altLang="zh-CN" sz="3200" dirty="0" err="1">
                <a:latin typeface="+mn-lt"/>
              </a:rPr>
              <a:t>Telenav</a:t>
            </a:r>
            <a:r>
              <a:rPr lang="en-US" altLang="zh-CN" sz="3200" dirty="0">
                <a:latin typeface="+mn-lt"/>
              </a:rPr>
              <a:t> OSRM </a:t>
            </a:r>
          </a:p>
          <a:p>
            <a:r>
              <a:rPr lang="en-US" altLang="zh-CN" sz="3200" dirty="0">
                <a:latin typeface="+mn-lt"/>
              </a:rPr>
              <a:t>Highlight Golang Features</a:t>
            </a:r>
          </a:p>
          <a:p>
            <a:r>
              <a:rPr lang="en-US" altLang="zh-CN" sz="3200" dirty="0">
                <a:latin typeface="+mn-lt"/>
              </a:rPr>
              <a:t>Conclusion</a:t>
            </a:r>
          </a:p>
          <a:p>
            <a:r>
              <a:rPr lang="en-US" altLang="zh-CN" sz="3200" dirty="0">
                <a:latin typeface="+mn-lt"/>
              </a:rPr>
              <a:t>References</a:t>
            </a:r>
          </a:p>
          <a:p>
            <a:endParaRPr lang="en-US" altLang="zh-CN" sz="32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altLang="zh-CN" sz="2000" dirty="0">
              <a:latin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77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No extra runtime dependency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B4461-C88C-0F49-9043-063A99DBC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Single standalone executable binary contains everything it needs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Underlying requires </a:t>
            </a:r>
            <a:r>
              <a:rPr lang="en-US" dirty="0" err="1">
                <a:sym typeface="Wingdings" panose="05000000000000000000" pitchFamily="2" charset="2"/>
              </a:rPr>
              <a:t>libc</a:t>
            </a:r>
            <a:r>
              <a:rPr lang="en-US" dirty="0">
                <a:sym typeface="Wingdings" panose="05000000000000000000" pitchFamily="2" charset="2"/>
              </a:rPr>
              <a:t> only</a:t>
            </a:r>
          </a:p>
        </p:txBody>
      </p:sp>
    </p:spTree>
    <p:extLst>
      <p:ext uri="{BB962C8B-B14F-4D97-AF65-F5344CB8AC3E}">
        <p14:creationId xmlns:p14="http://schemas.microsoft.com/office/powerpoint/2010/main" val="336168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Go test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Content Placeholder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84118A8-BAAD-4712-9B94-2FA43354C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95" y="4389607"/>
            <a:ext cx="5455541" cy="1174399"/>
          </a:xfrm>
        </p:spPr>
      </p:pic>
      <p:pic>
        <p:nvPicPr>
          <p:cNvPr id="12" name="Picture 11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31C89E86-BB19-4751-A385-8069A3D422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44" y="2069732"/>
            <a:ext cx="7414082" cy="4521045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F25CCC6-43F1-4CFC-A015-E1EE85746ED3}"/>
              </a:ext>
            </a:extLst>
          </p:cNvPr>
          <p:cNvSpPr txBox="1">
            <a:spLocks/>
          </p:cNvSpPr>
          <p:nvPr/>
        </p:nvSpPr>
        <p:spPr>
          <a:xfrm>
            <a:off x="525379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r>
              <a:rPr lang="en-US" dirty="0"/>
              <a:t>Unit test</a:t>
            </a:r>
          </a:p>
          <a:p>
            <a:r>
              <a:rPr lang="en-US" dirty="0"/>
              <a:t>Benchmark</a:t>
            </a:r>
          </a:p>
          <a:p>
            <a:r>
              <a:rPr lang="en-US" dirty="0"/>
              <a:t>Coverage</a:t>
            </a:r>
          </a:p>
          <a:p>
            <a:r>
              <a:rPr lang="en-US" dirty="0"/>
              <a:t>CPU/Block/Mem profile</a:t>
            </a:r>
          </a:p>
          <a:p>
            <a:r>
              <a:rPr lang="en-US" dirty="0"/>
              <a:t>Race detector</a:t>
            </a:r>
          </a:p>
        </p:txBody>
      </p:sp>
    </p:spTree>
    <p:extLst>
      <p:ext uri="{BB962C8B-B14F-4D97-AF65-F5344CB8AC3E}">
        <p14:creationId xmlns:p14="http://schemas.microsoft.com/office/powerpoint/2010/main" val="236872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Go doc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F25CCC6-43F1-4CFC-A015-E1EE85746ED3}"/>
              </a:ext>
            </a:extLst>
          </p:cNvPr>
          <p:cNvSpPr txBox="1">
            <a:spLocks/>
          </p:cNvSpPr>
          <p:nvPr/>
        </p:nvSpPr>
        <p:spPr>
          <a:xfrm>
            <a:off x="525379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endParaRPr lang="en-US" dirty="0"/>
          </a:p>
        </p:txBody>
      </p:sp>
      <p:pic>
        <p:nvPicPr>
          <p:cNvPr id="11" name="Content Placeholder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0021E0B-1BBC-44D5-8EB9-867414F73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42"/>
          <a:stretch/>
        </p:blipFill>
        <p:spPr>
          <a:xfrm>
            <a:off x="6153589" y="1108158"/>
            <a:ext cx="5711236" cy="5749842"/>
          </a:xfr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C5ADFB-0A8A-42F8-95A2-B562FBDE6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95" y="1108158"/>
            <a:ext cx="5972576" cy="57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0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Object-oriented?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B4461-C88C-0F49-9043-063A99DB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1699" y="1443270"/>
            <a:ext cx="4983304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ym typeface="Wingdings" panose="05000000000000000000" pitchFamily="2" charset="2"/>
              </a:rPr>
              <a:t>Type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ym typeface="Wingdings" panose="05000000000000000000" pitchFamily="2" charset="2"/>
              </a:rPr>
              <a:t>Struct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ym typeface="Wingdings" panose="05000000000000000000" pitchFamily="2" charset="2"/>
              </a:rPr>
              <a:t>Method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ym typeface="Wingdings" panose="05000000000000000000" pitchFamily="2" charset="2"/>
              </a:rPr>
              <a:t>Interface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11A1B3E-4012-4A18-A7C9-CC30A2C99850}"/>
              </a:ext>
            </a:extLst>
          </p:cNvPr>
          <p:cNvSpPr txBox="1">
            <a:spLocks/>
          </p:cNvSpPr>
          <p:nvPr/>
        </p:nvSpPr>
        <p:spPr>
          <a:xfrm>
            <a:off x="6668141" y="1068346"/>
            <a:ext cx="37338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endParaRPr lang="en-US" dirty="0">
              <a:sym typeface="Wingdings" panose="05000000000000000000" pitchFamily="2" charset="2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No Class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No Inheritance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79750-B98D-2F47-A014-CFC0AF2C9855}"/>
              </a:ext>
            </a:extLst>
          </p:cNvPr>
          <p:cNvSpPr txBox="1"/>
          <p:nvPr/>
        </p:nvSpPr>
        <p:spPr>
          <a:xfrm>
            <a:off x="511337" y="3341902"/>
            <a:ext cx="10971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Go a type automatically satisfies any interface that specifies a subset of its methods.</a:t>
            </a:r>
          </a:p>
          <a:p>
            <a:r>
              <a:rPr lang="en-US" sz="2400" dirty="0"/>
              <a:t>(declare ahead of time that two types are related)</a:t>
            </a:r>
          </a:p>
        </p:txBody>
      </p:sp>
      <p:pic>
        <p:nvPicPr>
          <p:cNvPr id="1029" name="Picture 5" descr="/var/folders/m2/0cdd2xrs4_9cmrrvncf34sk0h81jnm/T/com.microsoft.Powerpoint/WebArchiveCopyPasteTempFiles/p11808">
            <a:extLst>
              <a:ext uri="{FF2B5EF4-FFF2-40B4-BE49-F238E27FC236}">
                <a16:creationId xmlns:a16="http://schemas.microsoft.com/office/drawing/2014/main" id="{23B859BB-70C6-AE4E-AFC1-4FCF0B91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22" y="4375600"/>
            <a:ext cx="3857974" cy="105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/var/folders/m2/0cdd2xrs4_9cmrrvncf34sk0h81jnm/T/com.microsoft.Powerpoint/WebArchiveCopyPasteTempFiles/p11809">
            <a:extLst>
              <a:ext uri="{FF2B5EF4-FFF2-40B4-BE49-F238E27FC236}">
                <a16:creationId xmlns:a16="http://schemas.microsoft.com/office/drawing/2014/main" id="{4D311E45-0161-5543-9AB9-EA1C42AE3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154" y="4082844"/>
            <a:ext cx="7445358" cy="278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22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B4461-C88C-0F49-9043-063A99DB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37" y="1549102"/>
            <a:ext cx="10515600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ym typeface="Wingdings" panose="05000000000000000000" pitchFamily="2" charset="2"/>
              </a:rPr>
              <a:t>Pointer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ym typeface="Wingdings" panose="05000000000000000000" pitchFamily="2" charset="2"/>
              </a:rPr>
              <a:t>Garbage collector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Each variable in Go exists as long as there are references to it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ym typeface="Wingdings" panose="05000000000000000000" pitchFamily="2" charset="2"/>
              </a:rPr>
              <a:t>Automatically allocate on heap or stack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ym typeface="Wingdings" panose="05000000000000000000" pitchFamily="2" charset="2"/>
              </a:rPr>
              <a:t>Always pass by value(i.e. No reference)</a:t>
            </a:r>
          </a:p>
        </p:txBody>
      </p:sp>
    </p:spTree>
    <p:extLst>
      <p:ext uri="{BB962C8B-B14F-4D97-AF65-F5344CB8AC3E}">
        <p14:creationId xmlns:p14="http://schemas.microsoft.com/office/powerpoint/2010/main" val="43447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Defer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B4461-C88C-0F49-9043-063A99DB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37" y="1549102"/>
            <a:ext cx="10515600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2049" name="Picture 1" descr="/var/folders/m2/0cdd2xrs4_9cmrrvncf34sk0h81jnm/T/com.microsoft.Powerpoint/WebArchiveCopyPasteTempFiles/p11811">
            <a:extLst>
              <a:ext uri="{FF2B5EF4-FFF2-40B4-BE49-F238E27FC236}">
                <a16:creationId xmlns:a16="http://schemas.microsoft.com/office/drawing/2014/main" id="{2E1F688E-0CD2-8A42-9C2B-0129EE275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754" y="1102548"/>
            <a:ext cx="7020766" cy="546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26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Powerful internal types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B4461-C88C-0F49-9043-063A99DB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37" y="1863895"/>
            <a:ext cx="10515600" cy="435133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Slice ~ </a:t>
            </a:r>
            <a:r>
              <a:rPr lang="en-US" dirty="0" err="1">
                <a:sym typeface="Wingdings" panose="05000000000000000000" pitchFamily="2" charset="2"/>
              </a:rPr>
              <a:t>std</a:t>
            </a:r>
            <a:r>
              <a:rPr lang="en-US" dirty="0">
                <a:sym typeface="Wingdings" panose="05000000000000000000" pitchFamily="2" charset="2"/>
              </a:rPr>
              <a:t>::vector</a:t>
            </a:r>
          </a:p>
          <a:p>
            <a:pPr>
              <a:buFont typeface="Wingdings" pitchFamily="2" charset="2"/>
              <a:buChar char="Ø"/>
            </a:pP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Map ~ </a:t>
            </a:r>
            <a:r>
              <a:rPr lang="en-US" dirty="0" err="1">
                <a:sym typeface="Wingdings" panose="05000000000000000000" pitchFamily="2" charset="2"/>
              </a:rPr>
              <a:t>std</a:t>
            </a:r>
            <a:r>
              <a:rPr lang="en-US" dirty="0">
                <a:sym typeface="Wingdings" panose="05000000000000000000" pitchFamily="2" charset="2"/>
              </a:rPr>
              <a:t>::</a:t>
            </a:r>
            <a:r>
              <a:rPr lang="en-US" dirty="0" err="1">
                <a:sym typeface="Wingdings" panose="05000000000000000000" pitchFamily="2" charset="2"/>
              </a:rPr>
              <a:t>unordered_map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3074" name="Picture 2" descr="/var/folders/m2/0cdd2xrs4_9cmrrvncf34sk0h81jnm/T/com.microsoft.Powerpoint/WebArchiveCopyPasteTempFiles/p11818">
            <a:extLst>
              <a:ext uri="{FF2B5EF4-FFF2-40B4-BE49-F238E27FC236}">
                <a16:creationId xmlns:a16="http://schemas.microsoft.com/office/drawing/2014/main" id="{55898ECD-8DC0-9043-9D1F-31AF3D481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116" y="1582613"/>
            <a:ext cx="6614547" cy="404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9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Concurrency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B4461-C88C-0F49-9043-063A99DB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37" y="1061725"/>
            <a:ext cx="10515600" cy="435133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CSP: C</a:t>
            </a:r>
            <a:r>
              <a:rPr lang="en-US" dirty="0"/>
              <a:t>ommunicating Sequential Processes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268F84-E6D5-5948-AAA2-47FB6B7B89BD}"/>
              </a:ext>
            </a:extLst>
          </p:cNvPr>
          <p:cNvSpPr/>
          <p:nvPr/>
        </p:nvSpPr>
        <p:spPr>
          <a:xfrm>
            <a:off x="1710884" y="1460315"/>
            <a:ext cx="93191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Roboto"/>
              </a:rPr>
              <a:t>Do not communicate by sharing memory; </a:t>
            </a:r>
          </a:p>
          <a:p>
            <a:r>
              <a:rPr lang="en-US" sz="3200" i="1" dirty="0">
                <a:solidFill>
                  <a:srgbClr val="FF0000"/>
                </a:solidFill>
                <a:latin typeface="Roboto"/>
              </a:rPr>
              <a:t>instead, share memory by communicating.</a:t>
            </a:r>
            <a:endParaRPr lang="en-US" sz="3200" dirty="0">
              <a:solidFill>
                <a:srgbClr val="FF0000"/>
              </a:solidFill>
              <a:latin typeface="Roboto"/>
            </a:endParaRPr>
          </a:p>
        </p:txBody>
      </p:sp>
      <p:pic>
        <p:nvPicPr>
          <p:cNvPr id="4097" name="Picture 1" descr="/var/folders/m2/0cdd2xrs4_9cmrrvncf34sk0h81jnm/T/com.microsoft.Powerpoint/WebArchiveCopyPasteTempFiles/p11820">
            <a:extLst>
              <a:ext uri="{FF2B5EF4-FFF2-40B4-BE49-F238E27FC236}">
                <a16:creationId xmlns:a16="http://schemas.microsoft.com/office/drawing/2014/main" id="{7344903C-CC14-B044-824D-8A393818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805" y="2554613"/>
            <a:ext cx="6515444" cy="431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439D97-0205-074F-B861-20B8571E5FFE}"/>
              </a:ext>
            </a:extLst>
          </p:cNvPr>
          <p:cNvSpPr txBox="1"/>
          <p:nvPr/>
        </p:nvSpPr>
        <p:spPr>
          <a:xfrm>
            <a:off x="1010329" y="3256316"/>
            <a:ext cx="459920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Goroutine</a:t>
            </a:r>
            <a:endParaRPr lang="en-US" sz="24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/>
              <a:t>M:N scheduling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/>
              <a:t>No ID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/>
              <a:t>Dynamic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Channel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965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742" y="2811135"/>
            <a:ext cx="11277600" cy="886397"/>
          </a:xfrm>
        </p:spPr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8DEC-8F07-4D19-9139-F83941EE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8" y="1819989"/>
            <a:ext cx="11030543" cy="4371403"/>
          </a:xfrm>
        </p:spPr>
        <p:txBody>
          <a:bodyPr/>
          <a:lstStyle/>
          <a:p>
            <a:endParaRPr lang="en-US" altLang="zh-CN" sz="32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altLang="zh-CN" sz="2000" dirty="0">
              <a:latin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29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It’s good for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B4461-C88C-0F49-9043-063A99DB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436"/>
            <a:ext cx="10515600" cy="4351338"/>
          </a:xfrm>
        </p:spPr>
        <p:txBody>
          <a:bodyPr/>
          <a:lstStyle/>
          <a:p>
            <a:r>
              <a:rPr lang="en-US" dirty="0"/>
              <a:t>Cloud service</a:t>
            </a:r>
          </a:p>
          <a:p>
            <a:endParaRPr lang="en-US" dirty="0"/>
          </a:p>
          <a:p>
            <a:r>
              <a:rPr lang="en-US" dirty="0"/>
              <a:t>Cross-platform command line tools(Win, Mac, Linux)</a:t>
            </a:r>
          </a:p>
          <a:p>
            <a:pPr lvl="1"/>
            <a:r>
              <a:rPr lang="en-US" dirty="0"/>
              <a:t>E.g. data processing, various of test purpose tools, etc.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46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643" y="2721308"/>
            <a:ext cx="11277600" cy="886397"/>
          </a:xfrm>
        </p:spPr>
        <p:txBody>
          <a:bodyPr/>
          <a:lstStyle/>
          <a:p>
            <a:r>
              <a:rPr lang="en-US" dirty="0"/>
              <a:t>Why Golang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8DEC-8F07-4D19-9139-F83941EE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8" y="1819989"/>
            <a:ext cx="11030543" cy="4371403"/>
          </a:xfrm>
        </p:spPr>
        <p:txBody>
          <a:bodyPr/>
          <a:lstStyle/>
          <a:p>
            <a:endParaRPr lang="en-US" altLang="zh-CN" sz="32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altLang="zh-CN" sz="2000" dirty="0">
              <a:latin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6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It’s NOT good for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B4461-C88C-0F49-9043-063A99DB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436"/>
            <a:ext cx="10515600" cy="4351338"/>
          </a:xfrm>
        </p:spPr>
        <p:txBody>
          <a:bodyPr/>
          <a:lstStyle/>
          <a:p>
            <a:r>
              <a:rPr lang="en-US" dirty="0"/>
              <a:t>If want to operate hardware directly or control performance/memory accurately</a:t>
            </a:r>
          </a:p>
          <a:p>
            <a:pPr lvl="1"/>
            <a:r>
              <a:rPr lang="en-US" dirty="0"/>
              <a:t>E.g. embedded development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GUI</a:t>
            </a:r>
          </a:p>
        </p:txBody>
      </p:sp>
    </p:spTree>
    <p:extLst>
      <p:ext uri="{BB962C8B-B14F-4D97-AF65-F5344CB8AC3E}">
        <p14:creationId xmlns:p14="http://schemas.microsoft.com/office/powerpoint/2010/main" val="49869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742" y="2811135"/>
            <a:ext cx="11277600" cy="886397"/>
          </a:xfrm>
        </p:spPr>
        <p:txBody>
          <a:bodyPr/>
          <a:lstStyle/>
          <a:p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8DEC-8F07-4D19-9139-F83941EE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8" y="1819989"/>
            <a:ext cx="11030543" cy="4371403"/>
          </a:xfrm>
        </p:spPr>
        <p:txBody>
          <a:bodyPr/>
          <a:lstStyle/>
          <a:p>
            <a:endParaRPr lang="en-US" altLang="zh-CN" sz="32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altLang="zh-CN" sz="2000" dirty="0">
              <a:latin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0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Learning Resources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B4461-C88C-0F49-9043-063A99DB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4228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https://golang.org/</a:t>
            </a:r>
            <a:endParaRPr lang="en-US" dirty="0"/>
          </a:p>
          <a:p>
            <a:pPr lvl="1"/>
            <a:r>
              <a:rPr lang="en-US" dirty="0"/>
              <a:t>A Tour of Go: </a:t>
            </a:r>
            <a:r>
              <a:rPr lang="en-US" dirty="0">
                <a:hlinkClick r:id="rId4"/>
              </a:rPr>
              <a:t>https://tour.golang.org/</a:t>
            </a:r>
            <a:endParaRPr lang="en-US" dirty="0"/>
          </a:p>
          <a:p>
            <a:pPr lvl="1"/>
            <a:r>
              <a:rPr lang="en-US" dirty="0"/>
              <a:t>How to write Go Code: </a:t>
            </a:r>
            <a:r>
              <a:rPr lang="en-US" dirty="0">
                <a:hlinkClick r:id="rId5"/>
              </a:rPr>
              <a:t>https://golang.org/doc/code.html</a:t>
            </a:r>
            <a:endParaRPr lang="en-US" dirty="0"/>
          </a:p>
          <a:p>
            <a:pPr lvl="1"/>
            <a:r>
              <a:rPr lang="en-US" dirty="0"/>
              <a:t>Doc: </a:t>
            </a:r>
            <a:r>
              <a:rPr lang="en-US" dirty="0">
                <a:hlinkClick r:id="rId6"/>
              </a:rPr>
              <a:t>https://golang.org/doc/</a:t>
            </a:r>
            <a:endParaRPr lang="en-US" dirty="0"/>
          </a:p>
          <a:p>
            <a:pPr lvl="1"/>
            <a:r>
              <a:rPr lang="en-US" dirty="0"/>
              <a:t>FAQ: </a:t>
            </a:r>
            <a:r>
              <a:rPr lang="en-US" dirty="0">
                <a:hlinkClick r:id="rId7"/>
              </a:rPr>
              <a:t>https://golang.org/doc/faq</a:t>
            </a:r>
            <a:endParaRPr lang="en-US" dirty="0"/>
          </a:p>
          <a:p>
            <a:pPr lvl="1"/>
            <a:r>
              <a:rPr lang="en-US" dirty="0"/>
              <a:t>Blog: </a:t>
            </a:r>
            <a:r>
              <a:rPr lang="en-US" dirty="0">
                <a:hlinkClick r:id="rId8"/>
              </a:rPr>
              <a:t>https://blog.golang.org/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98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Learning Resources - Books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B4461-C88C-0F49-9043-063A99DB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971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Go Programming Language: </a:t>
            </a:r>
            <a:r>
              <a:rPr lang="en-US" dirty="0">
                <a:hlinkClick r:id="rId3"/>
              </a:rPr>
              <a:t>https://www.gopl.io/</a:t>
            </a:r>
            <a:endParaRPr lang="en-US" dirty="0"/>
          </a:p>
          <a:p>
            <a:endParaRPr lang="en-US" dirty="0"/>
          </a:p>
          <a:p>
            <a:r>
              <a:rPr lang="en-US" dirty="0"/>
              <a:t>Effective Go: </a:t>
            </a:r>
            <a:r>
              <a:rPr lang="en-US" dirty="0">
                <a:hlinkClick r:id="rId4"/>
              </a:rPr>
              <a:t>https://golang.org/doc/effective_go.html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Go</a:t>
            </a:r>
            <a:r>
              <a:rPr lang="zh-CN" altLang="en-US" dirty="0"/>
              <a:t>语言学习笔记</a:t>
            </a:r>
            <a:endParaRPr lang="en-US" altLang="zh-CN" dirty="0"/>
          </a:p>
          <a:p>
            <a:pPr lvl="1"/>
            <a:r>
              <a:rPr lang="en-US" dirty="0">
                <a:hlinkClick r:id="rId5"/>
              </a:rPr>
              <a:t>https://github.com/qyuhen/book</a:t>
            </a:r>
            <a:endParaRPr lang="en-US" altLang="zh-CN" dirty="0"/>
          </a:p>
          <a:p>
            <a:pPr lvl="1"/>
            <a:r>
              <a:rPr lang="en-US" dirty="0">
                <a:hlinkClick r:id="rId6"/>
              </a:rPr>
              <a:t>https://book.douban.com/subject/26832468/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3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11277600" cy="1332450"/>
          </a:xfrm>
        </p:spPr>
        <p:txBody>
          <a:bodyPr/>
          <a:lstStyle/>
          <a:p>
            <a:pPr algn="ctr"/>
            <a:br>
              <a:rPr lang="en-US" sz="8000" dirty="0"/>
            </a:br>
            <a:br>
              <a:rPr lang="en-US" sz="8000" dirty="0"/>
            </a:br>
            <a:br>
              <a:rPr lang="en-US" sz="8000" dirty="0"/>
            </a:br>
            <a:r>
              <a:rPr lang="en-US" sz="80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55124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8DEC-8F07-4D19-9139-F83941EE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865" y="1384049"/>
            <a:ext cx="11030543" cy="4371403"/>
          </a:xfrm>
        </p:spPr>
        <p:txBody>
          <a:bodyPr/>
          <a:lstStyle/>
          <a:p>
            <a:r>
              <a:rPr lang="en-US" sz="3200" b="1" dirty="0"/>
              <a:t>Go</a:t>
            </a:r>
            <a:r>
              <a:rPr lang="en-US" sz="3200" dirty="0"/>
              <a:t>, also known as </a:t>
            </a:r>
            <a:r>
              <a:rPr lang="en-US" sz="3200" b="1" dirty="0"/>
              <a:t>Golang</a:t>
            </a:r>
          </a:p>
          <a:p>
            <a:pPr lvl="1"/>
            <a:r>
              <a:rPr lang="en-US" sz="2800" dirty="0"/>
              <a:t>was designed at Google in 2007 by </a:t>
            </a:r>
            <a:r>
              <a:rPr lang="en-US" sz="2800" b="1" dirty="0"/>
              <a:t>Robert </a:t>
            </a:r>
            <a:r>
              <a:rPr lang="en-US" sz="2800" b="1" dirty="0" err="1"/>
              <a:t>Griesemer</a:t>
            </a:r>
            <a:r>
              <a:rPr lang="en-US" sz="2800" dirty="0"/>
              <a:t>, </a:t>
            </a:r>
            <a:r>
              <a:rPr lang="en-US" sz="2800" b="1" dirty="0"/>
              <a:t>Rob Pike</a:t>
            </a:r>
            <a:r>
              <a:rPr lang="en-US" sz="2800" dirty="0"/>
              <a:t>, and </a:t>
            </a:r>
            <a:r>
              <a:rPr lang="en-US" sz="2800" b="1" dirty="0"/>
              <a:t>Ken Thompson </a:t>
            </a:r>
          </a:p>
          <a:p>
            <a:pPr lvl="1"/>
            <a:r>
              <a:rPr lang="en-US" sz="2800" dirty="0"/>
              <a:t>to improve </a:t>
            </a:r>
            <a:r>
              <a:rPr lang="en-US" sz="2800" b="1" dirty="0"/>
              <a:t>programming productivity </a:t>
            </a:r>
            <a:r>
              <a:rPr lang="en-US" sz="2800" dirty="0"/>
              <a:t>in an era of multicore, networked machines and large codebases.</a:t>
            </a:r>
          </a:p>
          <a:p>
            <a:pPr lvl="2"/>
            <a:endParaRPr lang="en-US" sz="2800" dirty="0"/>
          </a:p>
          <a:p>
            <a:pPr lvl="1"/>
            <a:r>
              <a:rPr lang="en-US" sz="2800" dirty="0"/>
              <a:t>was publicly announced in November 2009.</a:t>
            </a:r>
          </a:p>
          <a:p>
            <a:pPr lvl="1"/>
            <a:r>
              <a:rPr lang="en-US" sz="2800" dirty="0"/>
              <a:t>version 1.0 was released in March 2012.</a:t>
            </a:r>
          </a:p>
          <a:p>
            <a:pPr lvl="1"/>
            <a:endParaRPr lang="en-US" sz="28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04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8DEC-8F07-4D19-9139-F83941EE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865" y="1463383"/>
            <a:ext cx="11540315" cy="5041953"/>
          </a:xfrm>
        </p:spPr>
        <p:txBody>
          <a:bodyPr/>
          <a:lstStyle/>
          <a:p>
            <a:r>
              <a:rPr lang="en-US" sz="3200" dirty="0"/>
              <a:t>The designers wanted to address criticism of other languages in use at Google, but keep their useful characteristics: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Static typing and run-time efficiency (like C++)</a:t>
            </a:r>
          </a:p>
          <a:p>
            <a:pPr lvl="1"/>
            <a:r>
              <a:rPr lang="en-US" sz="2800" dirty="0"/>
              <a:t>Readability and usability (like Python or JavaScript)</a:t>
            </a:r>
          </a:p>
          <a:p>
            <a:pPr lvl="1"/>
            <a:r>
              <a:rPr lang="en-US" sz="2800" dirty="0"/>
              <a:t>High-performance networking and multiprocessing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The designers were primarily motivated by their shared dislike of C++..</a:t>
            </a:r>
            <a:br>
              <a:rPr lang="en-US" sz="3600" dirty="0"/>
            </a:br>
            <a:endParaRPr lang="en-US" sz="3600" dirty="0"/>
          </a:p>
          <a:p>
            <a:pPr lvl="1"/>
            <a:endParaRPr lang="en-US" sz="320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75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High runtime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8DEC-8F07-4D19-9139-F83941EE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8" y="1819989"/>
            <a:ext cx="11030543" cy="4371403"/>
          </a:xfrm>
        </p:spPr>
        <p:txBody>
          <a:bodyPr/>
          <a:lstStyle/>
          <a:p>
            <a:endParaRPr lang="en-US" altLang="zh-CN" sz="32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altLang="zh-CN" sz="2000" dirty="0">
              <a:latin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026" name="Picture 2" descr="/var/folders/m2/0cdd2xrs4_9cmrrvncf34sk0h81jnm/T/com.microsoft.Powerpoint/WebArchiveCopyPasteTempFiles/p11784">
            <a:extLst>
              <a:ext uri="{FF2B5EF4-FFF2-40B4-BE49-F238E27FC236}">
                <a16:creationId xmlns:a16="http://schemas.microsoft.com/office/drawing/2014/main" id="{23BB969E-7EE2-F143-B6B7-C1B4E166D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0" y="2753958"/>
            <a:ext cx="11030542" cy="37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06FE5D-6028-944D-B623-6F4040024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407" y="978512"/>
            <a:ext cx="5676422" cy="265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8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High development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8DEC-8F07-4D19-9139-F83941EE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8" y="1819989"/>
            <a:ext cx="11030543" cy="4371403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Develop the </a:t>
            </a:r>
            <a:r>
              <a:rPr lang="en-US" altLang="zh-CN" sz="3200" dirty="0">
                <a:highlight>
                  <a:srgbClr val="FFFF00"/>
                </a:highlight>
                <a:latin typeface="+mn-lt"/>
              </a:rPr>
              <a:t>’</a:t>
            </a:r>
            <a:r>
              <a:rPr lang="en-US" altLang="zh-CN" sz="3200" b="1" dirty="0">
                <a:highlight>
                  <a:srgbClr val="FFFF00"/>
                </a:highlight>
                <a:latin typeface="+mn-lt"/>
              </a:rPr>
              <a:t>pull traffic data from </a:t>
            </a:r>
            <a:r>
              <a:rPr lang="en-US" altLang="zh-CN" sz="3200" b="1" dirty="0" err="1">
                <a:highlight>
                  <a:srgbClr val="FFFF00"/>
                </a:highlight>
                <a:latin typeface="+mn-lt"/>
              </a:rPr>
              <a:t>trafficproxy</a:t>
            </a:r>
            <a:r>
              <a:rPr lang="en-US" altLang="zh-CN" sz="3200" b="1" dirty="0">
                <a:highlight>
                  <a:srgbClr val="FFFF00"/>
                </a:highlight>
                <a:latin typeface="+mn-lt"/>
              </a:rPr>
              <a:t> via RPC</a:t>
            </a:r>
            <a:r>
              <a:rPr lang="en-US" altLang="zh-CN" sz="3200" dirty="0">
                <a:highlight>
                  <a:srgbClr val="FFFF00"/>
                </a:highlight>
                <a:latin typeface="+mn-lt"/>
              </a:rPr>
              <a:t>’ </a:t>
            </a:r>
            <a:r>
              <a:rPr lang="en-US" altLang="zh-CN" sz="3200" dirty="0">
                <a:latin typeface="+mn-lt"/>
              </a:rPr>
              <a:t>time spent</a:t>
            </a:r>
          </a:p>
          <a:p>
            <a:pPr marL="0" indent="0">
              <a:buNone/>
            </a:pPr>
            <a:r>
              <a:rPr lang="en-US" altLang="zh-CN" sz="2400" i="1" dirty="0">
                <a:latin typeface="+mn-lt"/>
              </a:rPr>
              <a:t>(part of OSRM Traffic Updater, based on thrift) </a:t>
            </a:r>
          </a:p>
          <a:p>
            <a:pPr marL="0" indent="0">
              <a:buNone/>
            </a:pPr>
            <a:r>
              <a:rPr lang="en-US" altLang="zh-CN" sz="3200" dirty="0">
                <a:latin typeface="+mn-lt"/>
              </a:rPr>
              <a:t> </a:t>
            </a: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altLang="zh-CN" sz="2000" dirty="0">
              <a:latin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FC6B2F8-0019-9F4F-B8E2-BEAFC6C2A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253425"/>
              </p:ext>
            </p:extLst>
          </p:nvPr>
        </p:nvGraphicFramePr>
        <p:xfrm>
          <a:off x="1538269" y="3549935"/>
          <a:ext cx="8707735" cy="230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3412">
                  <a:extLst>
                    <a:ext uri="{9D8B030D-6E8A-4147-A177-3AD203B41FA5}">
                      <a16:colId xmlns:a16="http://schemas.microsoft.com/office/drawing/2014/main" val="2267308706"/>
                    </a:ext>
                  </a:extLst>
                </a:gridCol>
                <a:gridCol w="2673112">
                  <a:extLst>
                    <a:ext uri="{9D8B030D-6E8A-4147-A177-3AD203B41FA5}">
                      <a16:colId xmlns:a16="http://schemas.microsoft.com/office/drawing/2014/main" val="1208241040"/>
                    </a:ext>
                  </a:extLst>
                </a:gridCol>
                <a:gridCol w="4871211">
                  <a:extLst>
                    <a:ext uri="{9D8B030D-6E8A-4147-A177-3AD203B41FA5}">
                      <a16:colId xmlns:a16="http://schemas.microsoft.com/office/drawing/2014/main" val="4017170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spent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7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Half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499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Golang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Half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586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3~5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Install RPC dependencies in dev/running </a:t>
                      </a:r>
                      <a:r>
                        <a:rPr lang="en-US" dirty="0" err="1"/>
                        <a:t>env</a:t>
                      </a:r>
                      <a:r>
                        <a:rPr lang="en-US" dirty="0"/>
                        <a:t>(docker)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Fix compile and link issues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More stuff need to be care, e.g. memory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937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2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Widely used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8DEC-8F07-4D19-9139-F83941EE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7930" y="1478413"/>
            <a:ext cx="5410339" cy="4371403"/>
          </a:xfrm>
        </p:spPr>
        <p:txBody>
          <a:bodyPr numCol="1"/>
          <a:lstStyle/>
          <a:p>
            <a:r>
              <a:rPr lang="en-US" dirty="0"/>
              <a:t>Docker </a:t>
            </a:r>
          </a:p>
          <a:p>
            <a:r>
              <a:rPr lang="en-US" dirty="0"/>
              <a:t>Kubernetes</a:t>
            </a:r>
          </a:p>
          <a:p>
            <a:r>
              <a:rPr lang="en-US" dirty="0" err="1"/>
              <a:t>Etcd</a:t>
            </a:r>
            <a:r>
              <a:rPr lang="en-US" dirty="0"/>
              <a:t>: </a:t>
            </a:r>
            <a:r>
              <a:rPr lang="en-US" sz="2400" dirty="0"/>
              <a:t>distributed reliable key-value store</a:t>
            </a:r>
          </a:p>
          <a:p>
            <a:r>
              <a:rPr lang="en-US" dirty="0" err="1"/>
              <a:t>Istio</a:t>
            </a:r>
            <a:r>
              <a:rPr lang="en-US" dirty="0"/>
              <a:t>: </a:t>
            </a:r>
            <a:r>
              <a:rPr lang="en-US" sz="2400" dirty="0"/>
              <a:t>connect, secure, control, and observe services</a:t>
            </a:r>
          </a:p>
          <a:p>
            <a:endParaRPr lang="en-US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71C2ED8-43A5-6745-9A14-AF32DBB503A9}"/>
              </a:ext>
            </a:extLst>
          </p:cNvPr>
          <p:cNvSpPr txBox="1">
            <a:spLocks/>
          </p:cNvSpPr>
          <p:nvPr/>
        </p:nvSpPr>
        <p:spPr>
          <a:xfrm>
            <a:off x="7252435" y="1478413"/>
            <a:ext cx="5410339" cy="4371403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r>
              <a:rPr lang="en-US" dirty="0"/>
              <a:t>Google </a:t>
            </a:r>
          </a:p>
          <a:p>
            <a:r>
              <a:rPr lang="en-US" dirty="0"/>
              <a:t>Tesla</a:t>
            </a:r>
          </a:p>
          <a:p>
            <a:r>
              <a:rPr lang="en-US" dirty="0" err="1"/>
              <a:t>Mapbox</a:t>
            </a:r>
            <a:endParaRPr lang="en-US" dirty="0"/>
          </a:p>
          <a:p>
            <a:r>
              <a:rPr lang="en-US" dirty="0"/>
              <a:t>Uber</a:t>
            </a:r>
          </a:p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273FDCE-B5B9-E94F-803D-BDBE3FD1DA7B}"/>
              </a:ext>
            </a:extLst>
          </p:cNvPr>
          <p:cNvSpPr txBox="1">
            <a:spLocks/>
          </p:cNvSpPr>
          <p:nvPr/>
        </p:nvSpPr>
        <p:spPr>
          <a:xfrm>
            <a:off x="1030041" y="4613760"/>
            <a:ext cx="10131918" cy="4371403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r>
              <a:rPr lang="es-ES" dirty="0"/>
              <a:t>Vector Tile Server: </a:t>
            </a:r>
            <a:r>
              <a:rPr lang="es-ES" dirty="0">
                <a:hlinkClick r:id="rId3"/>
              </a:rPr>
              <a:t>https://github.com/go-spatial/tegola</a:t>
            </a:r>
            <a:r>
              <a:rPr lang="en-US" dirty="0"/>
              <a:t> </a:t>
            </a:r>
          </a:p>
          <a:p>
            <a:r>
              <a:rPr lang="en-US" dirty="0"/>
              <a:t>PBF decoder:  </a:t>
            </a:r>
            <a:r>
              <a:rPr lang="en-US" dirty="0">
                <a:hlinkClick r:id="rId4"/>
              </a:rPr>
              <a:t>https://godoc.org/github.com/qedus/osmpbf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17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F4EC-C0B1-43FC-9769-6716E13E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70" y="352664"/>
            <a:ext cx="11277600" cy="886397"/>
          </a:xfrm>
        </p:spPr>
        <p:txBody>
          <a:bodyPr/>
          <a:lstStyle/>
          <a:p>
            <a:r>
              <a:rPr lang="en-US" dirty="0"/>
              <a:t>Easy to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8DEC-8F07-4D19-9139-F83941EE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865" y="1384048"/>
            <a:ext cx="11030543" cy="4371403"/>
          </a:xfrm>
        </p:spPr>
        <p:txBody>
          <a:bodyPr/>
          <a:lstStyle/>
          <a:p>
            <a:r>
              <a:rPr lang="en-US" dirty="0"/>
              <a:t>Syntax is small compared to other languages</a:t>
            </a:r>
          </a:p>
          <a:p>
            <a:r>
              <a:rPr lang="en-US" dirty="0"/>
              <a:t>Easy and clear documentation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B675BFD8-9900-EB47-9DA2-C3F3EFD34011}"/>
              </a:ext>
            </a:extLst>
          </p:cNvPr>
          <p:cNvSpPr txBox="1">
            <a:spLocks/>
          </p:cNvSpPr>
          <p:nvPr/>
        </p:nvSpPr>
        <p:spPr>
          <a:xfrm>
            <a:off x="327070" y="432000"/>
            <a:ext cx="11340000" cy="727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C363DA-3FB2-864B-B955-C82D54ED5135}"/>
              </a:ext>
            </a:extLst>
          </p:cNvPr>
          <p:cNvSpPr txBox="1">
            <a:spLocks/>
          </p:cNvSpPr>
          <p:nvPr/>
        </p:nvSpPr>
        <p:spPr>
          <a:xfrm>
            <a:off x="5892137" y="1384049"/>
            <a:ext cx="11030543" cy="4371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4D7E3-D3D4-7F46-837C-9A2A5C63ED72}"/>
              </a:ext>
            </a:extLst>
          </p:cNvPr>
          <p:cNvSpPr txBox="1">
            <a:spLocks/>
          </p:cNvSpPr>
          <p:nvPr/>
        </p:nvSpPr>
        <p:spPr>
          <a:xfrm>
            <a:off x="3058745" y="3472303"/>
            <a:ext cx="5101584" cy="209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1"/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20E33-60D7-9E4F-AB87-8FBAB4EC4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703" y="2390495"/>
            <a:ext cx="8346297" cy="4452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14E1C3-6F59-444F-947E-D9A5754C8922}"/>
              </a:ext>
            </a:extLst>
          </p:cNvPr>
          <p:cNvSpPr txBox="1"/>
          <p:nvPr/>
        </p:nvSpPr>
        <p:spPr>
          <a:xfrm>
            <a:off x="7508990" y="2415082"/>
            <a:ext cx="443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hlinkClick r:id="rId4"/>
              </a:rPr>
              <a:t>https://github.com/leighmcculloch/keywords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7360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FY20 Promotion Justification - Jay 20190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romotion presentatio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Duarte 2015">
      <a:dk1>
        <a:srgbClr val="000000"/>
      </a:dk1>
      <a:lt1>
        <a:sysClr val="window" lastClr="FFFFFF"/>
      </a:lt1>
      <a:dk2>
        <a:srgbClr val="0CE78C"/>
      </a:dk2>
      <a:lt2>
        <a:srgbClr val="C5C5C5"/>
      </a:lt2>
      <a:accent1>
        <a:srgbClr val="00BBDA"/>
      </a:accent1>
      <a:accent2>
        <a:srgbClr val="7CA737"/>
      </a:accent2>
      <a:accent3>
        <a:srgbClr val="D94C0D"/>
      </a:accent3>
      <a:accent4>
        <a:srgbClr val="E6BB40"/>
      </a:accent4>
      <a:accent5>
        <a:srgbClr val="9037A7"/>
      </a:accent5>
      <a:accent6>
        <a:srgbClr val="4D6BB4"/>
      </a:accent6>
      <a:hlink>
        <a:srgbClr val="00BBDA"/>
      </a:hlink>
      <a:folHlink>
        <a:srgbClr val="595959"/>
      </a:folHlink>
    </a:clrScheme>
    <a:fontScheme name="Duarte_2015">
      <a:majorFont>
        <a:latin typeface="Franklin Gothic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FY20 Promotion Justification - Jay 201908</Template>
  <TotalTime>6388</TotalTime>
  <Words>901</Words>
  <Application>Microsoft Macintosh PowerPoint</Application>
  <PresentationFormat>Widescreen</PresentationFormat>
  <Paragraphs>275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51" baseType="lpstr">
      <vt:lpstr>Montserrat</vt:lpstr>
      <vt:lpstr>Montserrat Medium</vt:lpstr>
      <vt:lpstr>Roboto</vt:lpstr>
      <vt:lpstr>Roboto Condensed Light</vt:lpstr>
      <vt:lpstr>Roboto Condensed Regular</vt:lpstr>
      <vt:lpstr>Trade Gothic LT Std</vt:lpstr>
      <vt:lpstr>Arial</vt:lpstr>
      <vt:lpstr>Avenir Book</vt:lpstr>
      <vt:lpstr>Avenir Heavy</vt:lpstr>
      <vt:lpstr>Avenir Medium</vt:lpstr>
      <vt:lpstr>Calibri</vt:lpstr>
      <vt:lpstr>Calibri Light</vt:lpstr>
      <vt:lpstr>Courier New</vt:lpstr>
      <vt:lpstr>Wingdings</vt:lpstr>
      <vt:lpstr>FY20 Promotion Justification - Jay 201908</vt:lpstr>
      <vt:lpstr>Custom Design</vt:lpstr>
      <vt:lpstr>promotion presentation template</vt:lpstr>
      <vt:lpstr>Golang Practice on OSRM</vt:lpstr>
      <vt:lpstr>Agenda</vt:lpstr>
      <vt:lpstr>Why Golang</vt:lpstr>
      <vt:lpstr>History</vt:lpstr>
      <vt:lpstr>Design</vt:lpstr>
      <vt:lpstr>High runtime efficiency</vt:lpstr>
      <vt:lpstr>High development efficiency</vt:lpstr>
      <vt:lpstr>Widely used </vt:lpstr>
      <vt:lpstr>Easy to Learn</vt:lpstr>
      <vt:lpstr>More Articles</vt:lpstr>
      <vt:lpstr>Golang on Telenav OSRM </vt:lpstr>
      <vt:lpstr>Repos</vt:lpstr>
      <vt:lpstr>Statistics</vt:lpstr>
      <vt:lpstr>Created Micro Services</vt:lpstr>
      <vt:lpstr>Created Command Line Tools</vt:lpstr>
      <vt:lpstr>More Plan</vt:lpstr>
      <vt:lpstr>Highlight Golang Features</vt:lpstr>
      <vt:lpstr>Hello, World</vt:lpstr>
      <vt:lpstr>Fast and Efficient Build</vt:lpstr>
      <vt:lpstr>No extra runtime dependency</vt:lpstr>
      <vt:lpstr>Go test</vt:lpstr>
      <vt:lpstr>Go doc</vt:lpstr>
      <vt:lpstr>Object-oriented?</vt:lpstr>
      <vt:lpstr>Memory</vt:lpstr>
      <vt:lpstr>Defer</vt:lpstr>
      <vt:lpstr>Powerful internal types</vt:lpstr>
      <vt:lpstr>Concurrency</vt:lpstr>
      <vt:lpstr>Conclusion</vt:lpstr>
      <vt:lpstr>It’s good for</vt:lpstr>
      <vt:lpstr>It’s NOT good for</vt:lpstr>
      <vt:lpstr>References</vt:lpstr>
      <vt:lpstr>Learning Resources</vt:lpstr>
      <vt:lpstr>Learning Resources - Books</vt:lpstr>
      <vt:lpstr>   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Ananthan, Kryshana</dc:creator>
  <cp:lastModifiedBy>Zhang, Jie (Jay)</cp:lastModifiedBy>
  <cp:revision>2050</cp:revision>
  <cp:lastPrinted>2019-12-25T02:22:42Z</cp:lastPrinted>
  <dcterms:created xsi:type="dcterms:W3CDTF">2016-03-10T22:43:14Z</dcterms:created>
  <dcterms:modified xsi:type="dcterms:W3CDTF">2020-02-25T13:36:51Z</dcterms:modified>
</cp:coreProperties>
</file>